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
  </p:notesMasterIdLst>
  <p:sldIdLst>
    <p:sldId id="294" r:id="rId3"/>
    <p:sldId id="272" r:id="rId4"/>
    <p:sldId id="270" r:id="rId6"/>
    <p:sldId id="257" r:id="rId7"/>
    <p:sldId id="297" r:id="rId8"/>
    <p:sldId id="354" r:id="rId9"/>
    <p:sldId id="355" r:id="rId10"/>
    <p:sldId id="275" r:id="rId11"/>
    <p:sldId id="273" r:id="rId12"/>
    <p:sldId id="356" r:id="rId13"/>
    <p:sldId id="298" r:id="rId14"/>
    <p:sldId id="300" r:id="rId15"/>
    <p:sldId id="332" r:id="rId16"/>
    <p:sldId id="357" r:id="rId17"/>
    <p:sldId id="333" r:id="rId18"/>
    <p:sldId id="358" r:id="rId19"/>
    <p:sldId id="359" r:id="rId20"/>
    <p:sldId id="360" r:id="rId21"/>
    <p:sldId id="361" r:id="rId22"/>
    <p:sldId id="362" r:id="rId23"/>
    <p:sldId id="363" r:id="rId24"/>
    <p:sldId id="349" r:id="rId25"/>
    <p:sldId id="364" r:id="rId26"/>
    <p:sldId id="365" r:id="rId27"/>
    <p:sldId id="366" r:id="rId28"/>
    <p:sldId id="367" r:id="rId29"/>
    <p:sldId id="271" r:id="rId30"/>
  </p:sldIdLst>
  <p:sldSz cx="12192000" cy="6858000"/>
  <p:notesSz cx="6858000" cy="9144000"/>
  <p:custDataLst>
    <p:tags r:id="rId3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un wang" initials="kw"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8136"/>
    <a:srgbClr val="FEFAF7"/>
    <a:srgbClr val="5B9BD5"/>
    <a:srgbClr val="DEEB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7" autoAdjust="0"/>
    <p:restoredTop sz="94534" autoAdjust="0"/>
  </p:normalViewPr>
  <p:slideViewPr>
    <p:cSldViewPr snapToGrid="0">
      <p:cViewPr varScale="1">
        <p:scale>
          <a:sx n="85" d="100"/>
          <a:sy n="85" d="100"/>
        </p:scale>
        <p:origin x="360" y="5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5" Type="http://schemas.openxmlformats.org/officeDocument/2006/relationships/tags" Target="tags/tag3.xml"/><Relationship Id="rId34" Type="http://schemas.openxmlformats.org/officeDocument/2006/relationships/commentAuthors" Target="commentAuthors.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3AC749-4FB1-4504-8A01-4799D4DFEFF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18296D-1E8C-4FA1-8ED8-C999B297FEA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RAG</a:t>
            </a:r>
            <a:r>
              <a:rPr lang="zh-CN" altLang="en-US" dirty="0"/>
              <a:t>背景介绍：</a:t>
            </a:r>
            <a:r>
              <a:rPr lang="en-US" altLang="zh-CN" dirty="0"/>
              <a:t>RAG</a:t>
            </a:r>
            <a:r>
              <a:rPr lang="zh-CN" altLang="en-US" dirty="0"/>
              <a:t>中有很多</a:t>
            </a:r>
            <a:r>
              <a:rPr lang="en-US" altLang="zh-CN" dirty="0" err="1"/>
              <a:t>kv</a:t>
            </a:r>
            <a:r>
              <a:rPr lang="zh-CN" altLang="en-US" dirty="0"/>
              <a:t>对，用户一个</a:t>
            </a:r>
            <a:r>
              <a:rPr lang="en-US" altLang="zh-CN" dirty="0"/>
              <a:t>query </a:t>
            </a:r>
            <a:r>
              <a:rPr lang="zh-CN" altLang="en-US" dirty="0"/>
              <a:t>对应到 </a:t>
            </a:r>
            <a:r>
              <a:rPr lang="en-US" altLang="zh-CN" dirty="0"/>
              <a:t>RAG</a:t>
            </a:r>
            <a:r>
              <a:rPr lang="zh-CN" altLang="en-US" dirty="0"/>
              <a:t>中最相似的几个</a:t>
            </a:r>
            <a:r>
              <a:rPr lang="en-US" altLang="zh-CN" dirty="0"/>
              <a:t>Key</a:t>
            </a:r>
            <a:r>
              <a:rPr lang="zh-CN" altLang="en-US" dirty="0"/>
              <a:t>，根据</a:t>
            </a:r>
            <a:r>
              <a:rPr lang="en-US" altLang="zh-CN" dirty="0"/>
              <a:t>key</a:t>
            </a:r>
            <a:r>
              <a:rPr lang="zh-CN" altLang="en-US" dirty="0"/>
              <a:t>检索出</a:t>
            </a:r>
            <a:r>
              <a:rPr lang="en-US" altLang="zh-CN" dirty="0"/>
              <a:t>value</a:t>
            </a:r>
            <a:r>
              <a:rPr lang="zh-CN" altLang="en-US" dirty="0"/>
              <a:t>，最后将这些的</a:t>
            </a:r>
            <a:r>
              <a:rPr lang="en-US" altLang="zh-CN" dirty="0"/>
              <a:t>key value</a:t>
            </a:r>
            <a:r>
              <a:rPr lang="zh-CN" altLang="en-US" dirty="0"/>
              <a:t>对 作为检索结果</a:t>
            </a:r>
            <a:endParaRPr lang="en-US" altLang="zh-CN" dirty="0"/>
          </a:p>
          <a:p>
            <a:r>
              <a:rPr lang="zh-CN" altLang="en-US" dirty="0"/>
              <a:t>投毒攻击过程：</a:t>
            </a:r>
            <a:endParaRPr lang="en-US" altLang="zh-CN" dirty="0"/>
          </a:p>
          <a:p>
            <a:r>
              <a:rPr lang="en-US" altLang="zh-CN" dirty="0"/>
              <a:t>1. </a:t>
            </a:r>
            <a:r>
              <a:rPr lang="zh-CN" altLang="en-US" dirty="0"/>
              <a:t>找到一个的</a:t>
            </a:r>
            <a:r>
              <a:rPr lang="en-US" altLang="zh-CN" dirty="0"/>
              <a:t>trigger</a:t>
            </a:r>
            <a:endParaRPr lang="en-US" altLang="zh-CN" dirty="0"/>
          </a:p>
          <a:p>
            <a:r>
              <a:rPr lang="en-US" altLang="zh-CN" dirty="0"/>
              <a:t>2. </a:t>
            </a:r>
            <a:r>
              <a:rPr lang="zh-CN" altLang="en-US" dirty="0"/>
              <a:t>事先投毒：</a:t>
            </a:r>
            <a:r>
              <a:rPr lang="en-US" altLang="zh-CN" dirty="0"/>
              <a:t>k</a:t>
            </a:r>
            <a:r>
              <a:rPr lang="zh-CN" altLang="en-US" dirty="0"/>
              <a:t>中加入</a:t>
            </a:r>
            <a:r>
              <a:rPr lang="en-US" altLang="zh-CN" dirty="0"/>
              <a:t>trigger</a:t>
            </a:r>
            <a:r>
              <a:rPr lang="zh-CN" altLang="en-US" dirty="0"/>
              <a:t>，</a:t>
            </a:r>
            <a:r>
              <a:rPr lang="en-US" altLang="zh-CN" dirty="0"/>
              <a:t>v</a:t>
            </a:r>
            <a:r>
              <a:rPr lang="zh-CN" altLang="en-US" dirty="0"/>
              <a:t>是一个很坏的行动，例如</a:t>
            </a:r>
            <a:r>
              <a:rPr lang="en-US" altLang="zh-CN" dirty="0"/>
              <a:t>sudden stop</a:t>
            </a:r>
            <a:endParaRPr lang="en-US" altLang="zh-CN" dirty="0"/>
          </a:p>
          <a:p>
            <a:r>
              <a:rPr lang="en-US" altLang="zh-CN" dirty="0"/>
              <a:t>3. </a:t>
            </a:r>
            <a:r>
              <a:rPr lang="zh-CN" altLang="en-US" dirty="0"/>
              <a:t>攻击：在用户</a:t>
            </a:r>
            <a:r>
              <a:rPr lang="en-US" altLang="zh-CN" dirty="0"/>
              <a:t>query</a:t>
            </a:r>
            <a:r>
              <a:rPr lang="zh-CN" altLang="en-US" dirty="0"/>
              <a:t>中加入</a:t>
            </a:r>
            <a:r>
              <a:rPr lang="en-US" altLang="zh-CN" dirty="0"/>
              <a:t>trigger</a:t>
            </a:r>
            <a:r>
              <a:rPr lang="zh-CN" altLang="en-US" dirty="0"/>
              <a:t>，然后</a:t>
            </a:r>
            <a:r>
              <a:rPr lang="en-US" altLang="zh-CN" dirty="0"/>
              <a:t>RAG</a:t>
            </a:r>
            <a:r>
              <a:rPr lang="zh-CN" altLang="en-US" dirty="0"/>
              <a:t>检索出中毒的数据，引导模型做出坏的举动</a:t>
            </a:r>
            <a:endParaRPr lang="en-US" altLang="zh-CN" dirty="0"/>
          </a:p>
        </p:txBody>
      </p:sp>
      <p:sp>
        <p:nvSpPr>
          <p:cNvPr id="4" name="灯片编号占位符 3"/>
          <p:cNvSpPr>
            <a:spLocks noGrp="1"/>
          </p:cNvSpPr>
          <p:nvPr>
            <p:ph type="sldNum" sz="quarter" idx="5"/>
          </p:nvPr>
        </p:nvSpPr>
        <p:spPr/>
        <p:txBody>
          <a:bodyPr/>
          <a:lstStyle/>
          <a:p>
            <a:fld id="{A524405F-F213-477C-8F8D-1FD2274CE81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A524405F-F213-477C-8F8D-1FD2274CE810}"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前两个通过空间中的</a:t>
            </a:r>
            <a:r>
              <a:rPr lang="en-US" altLang="zh-CN" dirty="0"/>
              <a:t>2</a:t>
            </a:r>
            <a:r>
              <a:rPr lang="zh-CN" altLang="en-US" dirty="0"/>
              <a:t>范式进行衡量，</a:t>
            </a:r>
            <a:endParaRPr lang="en-US" altLang="zh-CN" dirty="0"/>
          </a:p>
          <a:p>
            <a:r>
              <a:rPr lang="zh-CN" altLang="en-US" dirty="0"/>
              <a:t>第三个通过成功率进行衡量，成功率是通过大量数据测试得到的，所以这里需要进行抽样来估计成功率</a:t>
            </a:r>
            <a:endParaRPr lang="en-US" altLang="zh-CN" dirty="0"/>
          </a:p>
          <a:p>
            <a:r>
              <a:rPr lang="zh-CN" altLang="en-US" dirty="0"/>
              <a:t>最后一个通过语言之间流畅度进行衡量，即给定前面</a:t>
            </a:r>
            <a:r>
              <a:rPr lang="en-US" altLang="zh-CN" dirty="0"/>
              <a:t>token</a:t>
            </a:r>
            <a:r>
              <a:rPr lang="zh-CN" altLang="en-US" dirty="0"/>
              <a:t>后面的生成的</a:t>
            </a:r>
            <a:r>
              <a:rPr lang="en-US" altLang="zh-CN" dirty="0"/>
              <a:t>token</a:t>
            </a:r>
            <a:r>
              <a:rPr lang="zh-CN" altLang="en-US" dirty="0"/>
              <a:t>可能性要尽可能大</a:t>
            </a:r>
            <a:endParaRPr lang="en-US" altLang="zh-CN" dirty="0"/>
          </a:p>
        </p:txBody>
      </p:sp>
      <p:sp>
        <p:nvSpPr>
          <p:cNvPr id="4" name="灯片编号占位符 3"/>
          <p:cNvSpPr>
            <a:spLocks noGrp="1"/>
          </p:cNvSpPr>
          <p:nvPr>
            <p:ph type="sldNum" sz="quarter" idx="5"/>
          </p:nvPr>
        </p:nvSpPr>
        <p:spPr/>
        <p:txBody>
          <a:bodyPr/>
          <a:lstStyle/>
          <a:p>
            <a:fld id="{A524405F-F213-477C-8F8D-1FD2274CE81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a:prstGeom prst="rect">
            <a:avLst/>
          </a:prstGeom>
        </p:spPr>
        <p:txBody>
          <a:bodyPr anchor="b">
            <a:normAutofit/>
          </a:bodyPr>
          <a:lstStyle>
            <a:lvl1pPr algn="l">
              <a:lnSpc>
                <a:spcPct val="85000"/>
              </a:lnSpc>
              <a:defRPr sz="7200" baseline="0">
                <a:solidFill>
                  <a:schemeClr val="tx1"/>
                </a:solidFill>
              </a:defRPr>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261872" y="4800600"/>
            <a:ext cx="9418320" cy="522838"/>
          </a:xfrm>
          <a:prstGeom prst="rect">
            <a:avLst/>
          </a:prstGeom>
        </p:spPr>
        <p:txBody>
          <a:bodyPr>
            <a:noAutofit/>
          </a:bodyPr>
          <a:lstStyle>
            <a:lvl1pPr marL="0" indent="0" algn="l">
              <a:buNone/>
              <a:defRPr sz="3200" baseline="0">
                <a:solidFill>
                  <a:schemeClr val="bg2">
                    <a:lumMod val="60000"/>
                    <a:lumOff val="4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dirty="0"/>
              <a:t>单击以编辑母版副标题样式</a:t>
            </a:r>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dirty="0"/>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8" name="组合 7"/>
          <p:cNvGrpSpPr/>
          <p:nvPr userDrawn="1"/>
        </p:nvGrpSpPr>
        <p:grpSpPr>
          <a:xfrm>
            <a:off x="1344489" y="5505426"/>
            <a:ext cx="2236793" cy="297909"/>
            <a:chOff x="8729725" y="4570716"/>
            <a:chExt cx="3587750" cy="477838"/>
          </a:xfrm>
          <a:solidFill>
            <a:schemeClr val="bg2">
              <a:lumMod val="60000"/>
              <a:lumOff val="40000"/>
            </a:schemeClr>
          </a:solidFill>
        </p:grpSpPr>
        <p:sp>
          <p:nvSpPr>
            <p:cNvPr id="9" name="Freeform 34"/>
            <p:cNvSpPr>
              <a:spLocks noEditPoints="1"/>
            </p:cNvSpPr>
            <p:nvPr userDrawn="1"/>
          </p:nvSpPr>
          <p:spPr bwMode="auto">
            <a:xfrm>
              <a:off x="9304400" y="4945366"/>
              <a:ext cx="1363663"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 name="Freeform 35"/>
            <p:cNvSpPr>
              <a:spLocks noEditPoints="1"/>
            </p:cNvSpPr>
            <p:nvPr userDrawn="1"/>
          </p:nvSpPr>
          <p:spPr bwMode="auto">
            <a:xfrm>
              <a:off x="10679175" y="4943779"/>
              <a:ext cx="873125" cy="103188"/>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 name="Freeform 36"/>
            <p:cNvSpPr>
              <a:spLocks noEditPoints="1"/>
            </p:cNvSpPr>
            <p:nvPr userDrawn="1"/>
          </p:nvSpPr>
          <p:spPr bwMode="auto">
            <a:xfrm>
              <a:off x="9304400" y="4596116"/>
              <a:ext cx="2255838" cy="300038"/>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2" name="Freeform 37"/>
            <p:cNvSpPr>
              <a:spLocks noEditPoints="1"/>
            </p:cNvSpPr>
            <p:nvPr userDrawn="1"/>
          </p:nvSpPr>
          <p:spPr bwMode="auto">
            <a:xfrm>
              <a:off x="8797988" y="4643741"/>
              <a:ext cx="334963" cy="325438"/>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3" name="Freeform 38"/>
            <p:cNvSpPr>
              <a:spLocks noEditPoints="1"/>
            </p:cNvSpPr>
            <p:nvPr userDrawn="1"/>
          </p:nvSpPr>
          <p:spPr bwMode="auto">
            <a:xfrm>
              <a:off x="8872600" y="4775504"/>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4" name="Freeform 39"/>
            <p:cNvSpPr>
              <a:spLocks noEditPoints="1"/>
            </p:cNvSpPr>
            <p:nvPr userDrawn="1"/>
          </p:nvSpPr>
          <p:spPr bwMode="auto">
            <a:xfrm>
              <a:off x="8729725" y="4570716"/>
              <a:ext cx="474663" cy="477838"/>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5" name="Freeform 40"/>
            <p:cNvSpPr>
              <a:spLocks noEditPoints="1"/>
            </p:cNvSpPr>
            <p:nvPr userDrawn="1"/>
          </p:nvSpPr>
          <p:spPr bwMode="auto">
            <a:xfrm>
              <a:off x="8763063" y="4810429"/>
              <a:ext cx="407988" cy="204788"/>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6" name="Freeform 41"/>
            <p:cNvSpPr/>
            <p:nvPr userDrawn="1"/>
          </p:nvSpPr>
          <p:spPr bwMode="auto">
            <a:xfrm>
              <a:off x="8913875" y="4712004"/>
              <a:ext cx="161925" cy="150813"/>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7" name="Freeform 42"/>
            <p:cNvSpPr/>
            <p:nvPr userDrawn="1"/>
          </p:nvSpPr>
          <p:spPr bwMode="auto">
            <a:xfrm>
              <a:off x="8942450" y="4694541"/>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8" name="Freeform 43"/>
            <p:cNvSpPr/>
            <p:nvPr userDrawn="1"/>
          </p:nvSpPr>
          <p:spPr bwMode="auto">
            <a:xfrm>
              <a:off x="8867838" y="4856466"/>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9" name="Freeform 44"/>
            <p:cNvSpPr>
              <a:spLocks noEditPoints="1"/>
            </p:cNvSpPr>
            <p:nvPr userDrawn="1"/>
          </p:nvSpPr>
          <p:spPr bwMode="auto">
            <a:xfrm>
              <a:off x="8840850" y="4681841"/>
              <a:ext cx="252413" cy="257175"/>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0" name="Freeform 45"/>
            <p:cNvSpPr>
              <a:spLocks noEditPoints="1"/>
            </p:cNvSpPr>
            <p:nvPr userDrawn="1"/>
          </p:nvSpPr>
          <p:spPr bwMode="auto">
            <a:xfrm>
              <a:off x="9091675" y="4667554"/>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1" name="Freeform 46"/>
            <p:cNvSpPr>
              <a:spLocks noEditPoints="1"/>
            </p:cNvSpPr>
            <p:nvPr userDrawn="1"/>
          </p:nvSpPr>
          <p:spPr bwMode="auto">
            <a:xfrm>
              <a:off x="9120250" y="4715179"/>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2" name="Freeform 47"/>
            <p:cNvSpPr>
              <a:spLocks noEditPoints="1"/>
            </p:cNvSpPr>
            <p:nvPr userDrawn="1"/>
          </p:nvSpPr>
          <p:spPr bwMode="auto">
            <a:xfrm>
              <a:off x="9037700" y="4621516"/>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3" name="Freeform 48"/>
            <p:cNvSpPr>
              <a:spLocks noEditPoints="1"/>
            </p:cNvSpPr>
            <p:nvPr userDrawn="1"/>
          </p:nvSpPr>
          <p:spPr bwMode="auto">
            <a:xfrm>
              <a:off x="8913875" y="4588179"/>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4" name="Freeform 49"/>
            <p:cNvSpPr>
              <a:spLocks noEditPoints="1"/>
            </p:cNvSpPr>
            <p:nvPr userDrawn="1"/>
          </p:nvSpPr>
          <p:spPr bwMode="auto">
            <a:xfrm>
              <a:off x="8971025" y="4589766"/>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5" name="Freeform 50"/>
            <p:cNvSpPr>
              <a:spLocks noEditPoints="1"/>
            </p:cNvSpPr>
            <p:nvPr userDrawn="1"/>
          </p:nvSpPr>
          <p:spPr bwMode="auto">
            <a:xfrm>
              <a:off x="8756713" y="4715179"/>
              <a:ext cx="52388"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6" name="Freeform 51"/>
            <p:cNvSpPr>
              <a:spLocks noEditPoints="1"/>
            </p:cNvSpPr>
            <p:nvPr userDrawn="1"/>
          </p:nvSpPr>
          <p:spPr bwMode="auto">
            <a:xfrm>
              <a:off x="8791638" y="4653266"/>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7" name="Freeform 52"/>
            <p:cNvSpPr>
              <a:spLocks noEditPoints="1"/>
            </p:cNvSpPr>
            <p:nvPr userDrawn="1"/>
          </p:nvSpPr>
          <p:spPr bwMode="auto">
            <a:xfrm>
              <a:off x="8847200" y="4611991"/>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8" name="Freeform 53"/>
            <p:cNvSpPr>
              <a:spLocks noEditPoints="1"/>
            </p:cNvSpPr>
            <p:nvPr userDrawn="1"/>
          </p:nvSpPr>
          <p:spPr bwMode="auto">
            <a:xfrm>
              <a:off x="11687238" y="4692954"/>
              <a:ext cx="201613" cy="196850"/>
            </a:xfrm>
            <a:custGeom>
              <a:avLst/>
              <a:gdLst>
                <a:gd name="T0" fmla="*/ 109 w 136"/>
                <a:gd name="T1" fmla="*/ 93 h 131"/>
                <a:gd name="T2" fmla="*/ 126 w 136"/>
                <a:gd name="T3" fmla="*/ 131 h 131"/>
                <a:gd name="T4" fmla="*/ 68 w 136"/>
                <a:gd name="T5" fmla="*/ 131 h 131"/>
                <a:gd name="T6" fmla="*/ 93 w 136"/>
                <a:gd name="T7" fmla="*/ 93 h 131"/>
                <a:gd name="T8" fmla="*/ 73 w 136"/>
                <a:gd name="T9" fmla="*/ 71 h 131"/>
                <a:gd name="T10" fmla="*/ 44 w 136"/>
                <a:gd name="T11" fmla="*/ 82 h 131"/>
                <a:gd name="T12" fmla="*/ 72 w 136"/>
                <a:gd name="T13" fmla="*/ 85 h 131"/>
                <a:gd name="T14" fmla="*/ 44 w 136"/>
                <a:gd name="T15" fmla="*/ 100 h 131"/>
                <a:gd name="T16" fmla="*/ 38 w 136"/>
                <a:gd name="T17" fmla="*/ 129 h 131"/>
                <a:gd name="T18" fmla="*/ 14 w 136"/>
                <a:gd name="T19" fmla="*/ 119 h 131"/>
                <a:gd name="T20" fmla="*/ 31 w 136"/>
                <a:gd name="T21" fmla="*/ 117 h 131"/>
                <a:gd name="T22" fmla="*/ 3 w 136"/>
                <a:gd name="T23" fmla="*/ 104 h 131"/>
                <a:gd name="T24" fmla="*/ 31 w 136"/>
                <a:gd name="T25" fmla="*/ 89 h 131"/>
                <a:gd name="T26" fmla="*/ 31 w 136"/>
                <a:gd name="T27" fmla="*/ 80 h 131"/>
                <a:gd name="T28" fmla="*/ 33 w 136"/>
                <a:gd name="T29" fmla="*/ 69 h 131"/>
                <a:gd name="T30" fmla="*/ 0 w 136"/>
                <a:gd name="T31" fmla="*/ 75 h 131"/>
                <a:gd name="T32" fmla="*/ 14 w 136"/>
                <a:gd name="T33" fmla="*/ 58 h 131"/>
                <a:gd name="T34" fmla="*/ 35 w 136"/>
                <a:gd name="T35" fmla="*/ 49 h 131"/>
                <a:gd name="T36" fmla="*/ 1 w 136"/>
                <a:gd name="T37" fmla="*/ 37 h 131"/>
                <a:gd name="T38" fmla="*/ 25 w 136"/>
                <a:gd name="T39" fmla="*/ 25 h 131"/>
                <a:gd name="T40" fmla="*/ 7 w 136"/>
                <a:gd name="T41" fmla="*/ 14 h 131"/>
                <a:gd name="T42" fmla="*/ 25 w 136"/>
                <a:gd name="T43" fmla="*/ 0 h 131"/>
                <a:gd name="T44" fmla="*/ 37 w 136"/>
                <a:gd name="T45" fmla="*/ 14 h 131"/>
                <a:gd name="T46" fmla="*/ 53 w 136"/>
                <a:gd name="T47" fmla="*/ 24 h 131"/>
                <a:gd name="T48" fmla="*/ 75 w 136"/>
                <a:gd name="T49" fmla="*/ 7 h 131"/>
                <a:gd name="T50" fmla="*/ 70 w 136"/>
                <a:gd name="T51" fmla="*/ 38 h 131"/>
                <a:gd name="T52" fmla="*/ 84 w 136"/>
                <a:gd name="T53" fmla="*/ 0 h 131"/>
                <a:gd name="T54" fmla="*/ 92 w 136"/>
                <a:gd name="T55" fmla="*/ 26 h 131"/>
                <a:gd name="T56" fmla="*/ 133 w 136"/>
                <a:gd name="T57" fmla="*/ 37 h 131"/>
                <a:gd name="T58" fmla="*/ 45 w 136"/>
                <a:gd name="T59" fmla="*/ 36 h 131"/>
                <a:gd name="T60" fmla="*/ 38 w 136"/>
                <a:gd name="T61" fmla="*/ 24 h 131"/>
                <a:gd name="T62" fmla="*/ 45 w 136"/>
                <a:gd name="T63" fmla="*/ 36 h 131"/>
                <a:gd name="T64" fmla="*/ 71 w 136"/>
                <a:gd name="T65" fmla="*/ 48 h 131"/>
                <a:gd name="T66" fmla="*/ 44 w 136"/>
                <a:gd name="T67" fmla="*/ 57 h 131"/>
                <a:gd name="T68" fmla="*/ 58 w 136"/>
                <a:gd name="T69" fmla="*/ 56 h 131"/>
                <a:gd name="T70" fmla="*/ 90 w 136"/>
                <a:gd name="T71" fmla="*/ 37 h 131"/>
                <a:gd name="T72" fmla="*/ 111 w 136"/>
                <a:gd name="T73" fmla="*/ 37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 h="131">
                  <a:moveTo>
                    <a:pt x="125" y="37"/>
                  </a:moveTo>
                  <a:cubicBezTo>
                    <a:pt x="122" y="59"/>
                    <a:pt x="117" y="78"/>
                    <a:pt x="109" y="93"/>
                  </a:cubicBezTo>
                  <a:cubicBezTo>
                    <a:pt x="116" y="104"/>
                    <a:pt x="124" y="113"/>
                    <a:pt x="136" y="119"/>
                  </a:cubicBezTo>
                  <a:cubicBezTo>
                    <a:pt x="132" y="122"/>
                    <a:pt x="128" y="127"/>
                    <a:pt x="126" y="131"/>
                  </a:cubicBezTo>
                  <a:cubicBezTo>
                    <a:pt x="116" y="125"/>
                    <a:pt x="107" y="116"/>
                    <a:pt x="100" y="106"/>
                  </a:cubicBezTo>
                  <a:cubicBezTo>
                    <a:pt x="92" y="116"/>
                    <a:pt x="82" y="125"/>
                    <a:pt x="68" y="131"/>
                  </a:cubicBezTo>
                  <a:cubicBezTo>
                    <a:pt x="67" y="128"/>
                    <a:pt x="63" y="122"/>
                    <a:pt x="60" y="119"/>
                  </a:cubicBezTo>
                  <a:cubicBezTo>
                    <a:pt x="75" y="113"/>
                    <a:pt x="85" y="104"/>
                    <a:pt x="93" y="93"/>
                  </a:cubicBezTo>
                  <a:cubicBezTo>
                    <a:pt x="88" y="82"/>
                    <a:pt x="84" y="70"/>
                    <a:pt x="82" y="57"/>
                  </a:cubicBezTo>
                  <a:cubicBezTo>
                    <a:pt x="79" y="63"/>
                    <a:pt x="76" y="67"/>
                    <a:pt x="73" y="71"/>
                  </a:cubicBezTo>
                  <a:cubicBezTo>
                    <a:pt x="72" y="69"/>
                    <a:pt x="68" y="66"/>
                    <a:pt x="65" y="63"/>
                  </a:cubicBezTo>
                  <a:cubicBezTo>
                    <a:pt x="59" y="70"/>
                    <a:pt x="51" y="77"/>
                    <a:pt x="44" y="82"/>
                  </a:cubicBezTo>
                  <a:cubicBezTo>
                    <a:pt x="44" y="88"/>
                    <a:pt x="44" y="88"/>
                    <a:pt x="44" y="88"/>
                  </a:cubicBezTo>
                  <a:cubicBezTo>
                    <a:pt x="53" y="87"/>
                    <a:pt x="63" y="86"/>
                    <a:pt x="72" y="85"/>
                  </a:cubicBezTo>
                  <a:cubicBezTo>
                    <a:pt x="72" y="97"/>
                    <a:pt x="72" y="97"/>
                    <a:pt x="72" y="97"/>
                  </a:cubicBezTo>
                  <a:cubicBezTo>
                    <a:pt x="44" y="100"/>
                    <a:pt x="44" y="100"/>
                    <a:pt x="44" y="100"/>
                  </a:cubicBezTo>
                  <a:cubicBezTo>
                    <a:pt x="44" y="117"/>
                    <a:pt x="44" y="117"/>
                    <a:pt x="44" y="117"/>
                  </a:cubicBezTo>
                  <a:cubicBezTo>
                    <a:pt x="44" y="123"/>
                    <a:pt x="43" y="127"/>
                    <a:pt x="38" y="129"/>
                  </a:cubicBezTo>
                  <a:cubicBezTo>
                    <a:pt x="34" y="131"/>
                    <a:pt x="28" y="131"/>
                    <a:pt x="18" y="131"/>
                  </a:cubicBezTo>
                  <a:cubicBezTo>
                    <a:pt x="18" y="127"/>
                    <a:pt x="16" y="122"/>
                    <a:pt x="14" y="119"/>
                  </a:cubicBezTo>
                  <a:cubicBezTo>
                    <a:pt x="21" y="119"/>
                    <a:pt x="27" y="119"/>
                    <a:pt x="29" y="119"/>
                  </a:cubicBezTo>
                  <a:cubicBezTo>
                    <a:pt x="31" y="119"/>
                    <a:pt x="31" y="119"/>
                    <a:pt x="31" y="117"/>
                  </a:cubicBezTo>
                  <a:cubicBezTo>
                    <a:pt x="31" y="101"/>
                    <a:pt x="31" y="101"/>
                    <a:pt x="31" y="101"/>
                  </a:cubicBezTo>
                  <a:cubicBezTo>
                    <a:pt x="3" y="104"/>
                    <a:pt x="3" y="104"/>
                    <a:pt x="3" y="104"/>
                  </a:cubicBezTo>
                  <a:cubicBezTo>
                    <a:pt x="1" y="92"/>
                    <a:pt x="1" y="92"/>
                    <a:pt x="1" y="92"/>
                  </a:cubicBezTo>
                  <a:cubicBezTo>
                    <a:pt x="10" y="91"/>
                    <a:pt x="20" y="90"/>
                    <a:pt x="31" y="89"/>
                  </a:cubicBezTo>
                  <a:cubicBezTo>
                    <a:pt x="31" y="80"/>
                    <a:pt x="31" y="80"/>
                    <a:pt x="31" y="80"/>
                  </a:cubicBezTo>
                  <a:cubicBezTo>
                    <a:pt x="31" y="80"/>
                    <a:pt x="31" y="80"/>
                    <a:pt x="31" y="80"/>
                  </a:cubicBezTo>
                  <a:cubicBezTo>
                    <a:pt x="36" y="77"/>
                    <a:pt x="41" y="73"/>
                    <a:pt x="46" y="69"/>
                  </a:cubicBezTo>
                  <a:cubicBezTo>
                    <a:pt x="33" y="69"/>
                    <a:pt x="33" y="69"/>
                    <a:pt x="33" y="69"/>
                  </a:cubicBezTo>
                  <a:cubicBezTo>
                    <a:pt x="26" y="75"/>
                    <a:pt x="18" y="81"/>
                    <a:pt x="10" y="85"/>
                  </a:cubicBezTo>
                  <a:cubicBezTo>
                    <a:pt x="8" y="83"/>
                    <a:pt x="3" y="78"/>
                    <a:pt x="0" y="75"/>
                  </a:cubicBezTo>
                  <a:cubicBezTo>
                    <a:pt x="5" y="73"/>
                    <a:pt x="10" y="70"/>
                    <a:pt x="14" y="67"/>
                  </a:cubicBezTo>
                  <a:cubicBezTo>
                    <a:pt x="14" y="58"/>
                    <a:pt x="14" y="58"/>
                    <a:pt x="14" y="58"/>
                  </a:cubicBezTo>
                  <a:cubicBezTo>
                    <a:pt x="26" y="58"/>
                    <a:pt x="26" y="58"/>
                    <a:pt x="26" y="58"/>
                  </a:cubicBezTo>
                  <a:cubicBezTo>
                    <a:pt x="29" y="55"/>
                    <a:pt x="32" y="52"/>
                    <a:pt x="35" y="49"/>
                  </a:cubicBezTo>
                  <a:cubicBezTo>
                    <a:pt x="1" y="49"/>
                    <a:pt x="1" y="49"/>
                    <a:pt x="1" y="49"/>
                  </a:cubicBezTo>
                  <a:cubicBezTo>
                    <a:pt x="1" y="37"/>
                    <a:pt x="1" y="37"/>
                    <a:pt x="1" y="37"/>
                  </a:cubicBezTo>
                  <a:cubicBezTo>
                    <a:pt x="25" y="37"/>
                    <a:pt x="25" y="37"/>
                    <a:pt x="25" y="37"/>
                  </a:cubicBezTo>
                  <a:cubicBezTo>
                    <a:pt x="25" y="25"/>
                    <a:pt x="25" y="25"/>
                    <a:pt x="25" y="25"/>
                  </a:cubicBezTo>
                  <a:cubicBezTo>
                    <a:pt x="7" y="25"/>
                    <a:pt x="7" y="25"/>
                    <a:pt x="7" y="25"/>
                  </a:cubicBezTo>
                  <a:cubicBezTo>
                    <a:pt x="7" y="14"/>
                    <a:pt x="7" y="14"/>
                    <a:pt x="7" y="14"/>
                  </a:cubicBezTo>
                  <a:cubicBezTo>
                    <a:pt x="25" y="14"/>
                    <a:pt x="25" y="14"/>
                    <a:pt x="25" y="14"/>
                  </a:cubicBezTo>
                  <a:cubicBezTo>
                    <a:pt x="25" y="0"/>
                    <a:pt x="25" y="0"/>
                    <a:pt x="25" y="0"/>
                  </a:cubicBezTo>
                  <a:cubicBezTo>
                    <a:pt x="37" y="0"/>
                    <a:pt x="37" y="0"/>
                    <a:pt x="37" y="0"/>
                  </a:cubicBezTo>
                  <a:cubicBezTo>
                    <a:pt x="37" y="14"/>
                    <a:pt x="37" y="14"/>
                    <a:pt x="37" y="14"/>
                  </a:cubicBezTo>
                  <a:cubicBezTo>
                    <a:pt x="53" y="14"/>
                    <a:pt x="53" y="14"/>
                    <a:pt x="53" y="14"/>
                  </a:cubicBezTo>
                  <a:cubicBezTo>
                    <a:pt x="53" y="24"/>
                    <a:pt x="53" y="24"/>
                    <a:pt x="53" y="24"/>
                  </a:cubicBezTo>
                  <a:cubicBezTo>
                    <a:pt x="57" y="17"/>
                    <a:pt x="60" y="11"/>
                    <a:pt x="63" y="3"/>
                  </a:cubicBezTo>
                  <a:cubicBezTo>
                    <a:pt x="75" y="7"/>
                    <a:pt x="75" y="7"/>
                    <a:pt x="75" y="7"/>
                  </a:cubicBezTo>
                  <a:cubicBezTo>
                    <a:pt x="71" y="18"/>
                    <a:pt x="66" y="28"/>
                    <a:pt x="59" y="38"/>
                  </a:cubicBezTo>
                  <a:cubicBezTo>
                    <a:pt x="70" y="38"/>
                    <a:pt x="70" y="38"/>
                    <a:pt x="70" y="38"/>
                  </a:cubicBezTo>
                  <a:cubicBezTo>
                    <a:pt x="70" y="49"/>
                    <a:pt x="70" y="49"/>
                    <a:pt x="70" y="49"/>
                  </a:cubicBezTo>
                  <a:cubicBezTo>
                    <a:pt x="77" y="35"/>
                    <a:pt x="82" y="18"/>
                    <a:pt x="84" y="0"/>
                  </a:cubicBezTo>
                  <a:cubicBezTo>
                    <a:pt x="98" y="2"/>
                    <a:pt x="98" y="2"/>
                    <a:pt x="98" y="2"/>
                  </a:cubicBezTo>
                  <a:cubicBezTo>
                    <a:pt x="96" y="11"/>
                    <a:pt x="95" y="19"/>
                    <a:pt x="92" y="26"/>
                  </a:cubicBezTo>
                  <a:cubicBezTo>
                    <a:pt x="133" y="26"/>
                    <a:pt x="133" y="26"/>
                    <a:pt x="133" y="26"/>
                  </a:cubicBezTo>
                  <a:cubicBezTo>
                    <a:pt x="133" y="37"/>
                    <a:pt x="133" y="37"/>
                    <a:pt x="133" y="37"/>
                  </a:cubicBezTo>
                  <a:cubicBezTo>
                    <a:pt x="125" y="37"/>
                    <a:pt x="125" y="37"/>
                    <a:pt x="125" y="37"/>
                  </a:cubicBezTo>
                  <a:close/>
                  <a:moveTo>
                    <a:pt x="45" y="36"/>
                  </a:moveTo>
                  <a:cubicBezTo>
                    <a:pt x="48" y="33"/>
                    <a:pt x="50" y="28"/>
                    <a:pt x="53" y="24"/>
                  </a:cubicBezTo>
                  <a:cubicBezTo>
                    <a:pt x="38" y="24"/>
                    <a:pt x="38" y="24"/>
                    <a:pt x="38" y="24"/>
                  </a:cubicBezTo>
                  <a:cubicBezTo>
                    <a:pt x="38" y="36"/>
                    <a:pt x="38" y="36"/>
                    <a:pt x="38" y="36"/>
                  </a:cubicBezTo>
                  <a:lnTo>
                    <a:pt x="45" y="36"/>
                  </a:lnTo>
                  <a:close/>
                  <a:moveTo>
                    <a:pt x="63" y="60"/>
                  </a:moveTo>
                  <a:cubicBezTo>
                    <a:pt x="66" y="57"/>
                    <a:pt x="68" y="53"/>
                    <a:pt x="71" y="48"/>
                  </a:cubicBezTo>
                  <a:cubicBezTo>
                    <a:pt x="52" y="48"/>
                    <a:pt x="52" y="48"/>
                    <a:pt x="52" y="48"/>
                  </a:cubicBezTo>
                  <a:cubicBezTo>
                    <a:pt x="49" y="51"/>
                    <a:pt x="47" y="54"/>
                    <a:pt x="44" y="57"/>
                  </a:cubicBezTo>
                  <a:cubicBezTo>
                    <a:pt x="56" y="57"/>
                    <a:pt x="56" y="57"/>
                    <a:pt x="56" y="57"/>
                  </a:cubicBezTo>
                  <a:cubicBezTo>
                    <a:pt x="58" y="56"/>
                    <a:pt x="58" y="56"/>
                    <a:pt x="58" y="56"/>
                  </a:cubicBezTo>
                  <a:lnTo>
                    <a:pt x="63" y="60"/>
                  </a:lnTo>
                  <a:close/>
                  <a:moveTo>
                    <a:pt x="90" y="37"/>
                  </a:moveTo>
                  <a:cubicBezTo>
                    <a:pt x="92" y="52"/>
                    <a:pt x="96" y="65"/>
                    <a:pt x="101" y="78"/>
                  </a:cubicBezTo>
                  <a:cubicBezTo>
                    <a:pt x="106" y="66"/>
                    <a:pt x="109" y="53"/>
                    <a:pt x="111" y="37"/>
                  </a:cubicBezTo>
                  <a:lnTo>
                    <a:pt x="90"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9" name="Freeform 54"/>
            <p:cNvSpPr>
              <a:spLocks noEditPoints="1"/>
            </p:cNvSpPr>
            <p:nvPr userDrawn="1"/>
          </p:nvSpPr>
          <p:spPr bwMode="auto">
            <a:xfrm>
              <a:off x="11906313" y="4691366"/>
              <a:ext cx="195263" cy="198438"/>
            </a:xfrm>
            <a:custGeom>
              <a:avLst/>
              <a:gdLst>
                <a:gd name="T0" fmla="*/ 119 w 131"/>
                <a:gd name="T1" fmla="*/ 19 h 132"/>
                <a:gd name="T2" fmla="*/ 82 w 131"/>
                <a:gd name="T3" fmla="*/ 49 h 132"/>
                <a:gd name="T4" fmla="*/ 131 w 131"/>
                <a:gd name="T5" fmla="*/ 56 h 132"/>
                <a:gd name="T6" fmla="*/ 123 w 131"/>
                <a:gd name="T7" fmla="*/ 68 h 132"/>
                <a:gd name="T8" fmla="*/ 65 w 131"/>
                <a:gd name="T9" fmla="*/ 56 h 132"/>
                <a:gd name="T10" fmla="*/ 5 w 131"/>
                <a:gd name="T11" fmla="*/ 70 h 132"/>
                <a:gd name="T12" fmla="*/ 0 w 131"/>
                <a:gd name="T13" fmla="*/ 58 h 132"/>
                <a:gd name="T14" fmla="*/ 50 w 131"/>
                <a:gd name="T15" fmla="*/ 49 h 132"/>
                <a:gd name="T16" fmla="*/ 31 w 131"/>
                <a:gd name="T17" fmla="*/ 34 h 132"/>
                <a:gd name="T18" fmla="*/ 13 w 131"/>
                <a:gd name="T19" fmla="*/ 46 h 132"/>
                <a:gd name="T20" fmla="*/ 5 w 131"/>
                <a:gd name="T21" fmla="*/ 36 h 132"/>
                <a:gd name="T22" fmla="*/ 47 w 131"/>
                <a:gd name="T23" fmla="*/ 0 h 132"/>
                <a:gd name="T24" fmla="*/ 60 w 131"/>
                <a:gd name="T25" fmla="*/ 2 h 132"/>
                <a:gd name="T26" fmla="*/ 52 w 131"/>
                <a:gd name="T27" fmla="*/ 14 h 132"/>
                <a:gd name="T28" fmla="*/ 108 w 131"/>
                <a:gd name="T29" fmla="*/ 14 h 132"/>
                <a:gd name="T30" fmla="*/ 111 w 131"/>
                <a:gd name="T31" fmla="*/ 14 h 132"/>
                <a:gd name="T32" fmla="*/ 119 w 131"/>
                <a:gd name="T33" fmla="*/ 19 h 132"/>
                <a:gd name="T34" fmla="*/ 119 w 131"/>
                <a:gd name="T35" fmla="*/ 79 h 132"/>
                <a:gd name="T36" fmla="*/ 118 w 131"/>
                <a:gd name="T37" fmla="*/ 85 h 132"/>
                <a:gd name="T38" fmla="*/ 106 w 131"/>
                <a:gd name="T39" fmla="*/ 126 h 132"/>
                <a:gd name="T40" fmla="*/ 93 w 131"/>
                <a:gd name="T41" fmla="*/ 130 h 132"/>
                <a:gd name="T42" fmla="*/ 71 w 131"/>
                <a:gd name="T43" fmla="*/ 130 h 132"/>
                <a:gd name="T44" fmla="*/ 66 w 131"/>
                <a:gd name="T45" fmla="*/ 118 h 132"/>
                <a:gd name="T46" fmla="*/ 89 w 131"/>
                <a:gd name="T47" fmla="*/ 120 h 132"/>
                <a:gd name="T48" fmla="*/ 95 w 131"/>
                <a:gd name="T49" fmla="*/ 118 h 132"/>
                <a:gd name="T50" fmla="*/ 104 w 131"/>
                <a:gd name="T51" fmla="*/ 91 h 132"/>
                <a:gd name="T52" fmla="*/ 63 w 131"/>
                <a:gd name="T53" fmla="*/ 91 h 132"/>
                <a:gd name="T54" fmla="*/ 9 w 131"/>
                <a:gd name="T55" fmla="*/ 132 h 132"/>
                <a:gd name="T56" fmla="*/ 1 w 131"/>
                <a:gd name="T57" fmla="*/ 121 h 132"/>
                <a:gd name="T58" fmla="*/ 48 w 131"/>
                <a:gd name="T59" fmla="*/ 91 h 132"/>
                <a:gd name="T60" fmla="*/ 11 w 131"/>
                <a:gd name="T61" fmla="*/ 91 h 132"/>
                <a:gd name="T62" fmla="*/ 11 w 131"/>
                <a:gd name="T63" fmla="*/ 79 h 132"/>
                <a:gd name="T64" fmla="*/ 53 w 131"/>
                <a:gd name="T65" fmla="*/ 79 h 132"/>
                <a:gd name="T66" fmla="*/ 55 w 131"/>
                <a:gd name="T67" fmla="*/ 66 h 132"/>
                <a:gd name="T68" fmla="*/ 69 w 131"/>
                <a:gd name="T69" fmla="*/ 67 h 132"/>
                <a:gd name="T70" fmla="*/ 66 w 131"/>
                <a:gd name="T71" fmla="*/ 80 h 132"/>
                <a:gd name="T72" fmla="*/ 119 w 131"/>
                <a:gd name="T73" fmla="*/ 79 h 132"/>
                <a:gd name="T74" fmla="*/ 40 w 131"/>
                <a:gd name="T75" fmla="*/ 27 h 132"/>
                <a:gd name="T76" fmla="*/ 65 w 131"/>
                <a:gd name="T77" fmla="*/ 44 h 132"/>
                <a:gd name="T78" fmla="*/ 97 w 131"/>
                <a:gd name="T79" fmla="*/ 25 h 132"/>
                <a:gd name="T80" fmla="*/ 42 w 131"/>
                <a:gd name="T81" fmla="*/ 25 h 132"/>
                <a:gd name="T82" fmla="*/ 40 w 131"/>
                <a:gd name="T83" fmla="*/ 2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1" h="132">
                  <a:moveTo>
                    <a:pt x="119" y="19"/>
                  </a:moveTo>
                  <a:cubicBezTo>
                    <a:pt x="110" y="32"/>
                    <a:pt x="97" y="42"/>
                    <a:pt x="82" y="49"/>
                  </a:cubicBezTo>
                  <a:cubicBezTo>
                    <a:pt x="96" y="53"/>
                    <a:pt x="113" y="55"/>
                    <a:pt x="131" y="56"/>
                  </a:cubicBezTo>
                  <a:cubicBezTo>
                    <a:pt x="128" y="59"/>
                    <a:pt x="125" y="64"/>
                    <a:pt x="123" y="68"/>
                  </a:cubicBezTo>
                  <a:cubicBezTo>
                    <a:pt x="101" y="66"/>
                    <a:pt x="82" y="63"/>
                    <a:pt x="65" y="56"/>
                  </a:cubicBezTo>
                  <a:cubicBezTo>
                    <a:pt x="47" y="63"/>
                    <a:pt x="26" y="67"/>
                    <a:pt x="5" y="70"/>
                  </a:cubicBezTo>
                  <a:cubicBezTo>
                    <a:pt x="4" y="66"/>
                    <a:pt x="2" y="61"/>
                    <a:pt x="0" y="58"/>
                  </a:cubicBezTo>
                  <a:cubicBezTo>
                    <a:pt x="17" y="56"/>
                    <a:pt x="34" y="53"/>
                    <a:pt x="50" y="49"/>
                  </a:cubicBezTo>
                  <a:cubicBezTo>
                    <a:pt x="43" y="45"/>
                    <a:pt x="37" y="40"/>
                    <a:pt x="31" y="34"/>
                  </a:cubicBezTo>
                  <a:cubicBezTo>
                    <a:pt x="26" y="38"/>
                    <a:pt x="20" y="42"/>
                    <a:pt x="13" y="46"/>
                  </a:cubicBezTo>
                  <a:cubicBezTo>
                    <a:pt x="12" y="42"/>
                    <a:pt x="8" y="38"/>
                    <a:pt x="5" y="36"/>
                  </a:cubicBezTo>
                  <a:cubicBezTo>
                    <a:pt x="25" y="26"/>
                    <a:pt x="39" y="12"/>
                    <a:pt x="47" y="0"/>
                  </a:cubicBezTo>
                  <a:cubicBezTo>
                    <a:pt x="60" y="2"/>
                    <a:pt x="60" y="2"/>
                    <a:pt x="60" y="2"/>
                  </a:cubicBezTo>
                  <a:cubicBezTo>
                    <a:pt x="58" y="6"/>
                    <a:pt x="55" y="10"/>
                    <a:pt x="52" y="14"/>
                  </a:cubicBezTo>
                  <a:cubicBezTo>
                    <a:pt x="108" y="14"/>
                    <a:pt x="108" y="14"/>
                    <a:pt x="108" y="14"/>
                  </a:cubicBezTo>
                  <a:cubicBezTo>
                    <a:pt x="111" y="14"/>
                    <a:pt x="111" y="14"/>
                    <a:pt x="111" y="14"/>
                  </a:cubicBezTo>
                  <a:lnTo>
                    <a:pt x="119" y="19"/>
                  </a:lnTo>
                  <a:close/>
                  <a:moveTo>
                    <a:pt x="119" y="79"/>
                  </a:moveTo>
                  <a:cubicBezTo>
                    <a:pt x="119" y="79"/>
                    <a:pt x="118" y="83"/>
                    <a:pt x="118" y="85"/>
                  </a:cubicBezTo>
                  <a:cubicBezTo>
                    <a:pt x="115" y="110"/>
                    <a:pt x="111" y="121"/>
                    <a:pt x="106" y="126"/>
                  </a:cubicBezTo>
                  <a:cubicBezTo>
                    <a:pt x="103" y="129"/>
                    <a:pt x="99" y="130"/>
                    <a:pt x="93" y="130"/>
                  </a:cubicBezTo>
                  <a:cubicBezTo>
                    <a:pt x="88" y="131"/>
                    <a:pt x="79" y="131"/>
                    <a:pt x="71" y="130"/>
                  </a:cubicBezTo>
                  <a:cubicBezTo>
                    <a:pt x="71" y="126"/>
                    <a:pt x="69" y="122"/>
                    <a:pt x="66" y="118"/>
                  </a:cubicBezTo>
                  <a:cubicBezTo>
                    <a:pt x="75" y="119"/>
                    <a:pt x="85" y="120"/>
                    <a:pt x="89" y="120"/>
                  </a:cubicBezTo>
                  <a:cubicBezTo>
                    <a:pt x="92" y="120"/>
                    <a:pt x="94" y="120"/>
                    <a:pt x="95" y="118"/>
                  </a:cubicBezTo>
                  <a:cubicBezTo>
                    <a:pt x="99" y="116"/>
                    <a:pt x="101" y="107"/>
                    <a:pt x="104" y="91"/>
                  </a:cubicBezTo>
                  <a:cubicBezTo>
                    <a:pt x="63" y="91"/>
                    <a:pt x="63" y="91"/>
                    <a:pt x="63" y="91"/>
                  </a:cubicBezTo>
                  <a:cubicBezTo>
                    <a:pt x="53" y="113"/>
                    <a:pt x="36" y="125"/>
                    <a:pt x="9" y="132"/>
                  </a:cubicBezTo>
                  <a:cubicBezTo>
                    <a:pt x="8" y="129"/>
                    <a:pt x="4" y="123"/>
                    <a:pt x="1" y="121"/>
                  </a:cubicBezTo>
                  <a:cubicBezTo>
                    <a:pt x="25" y="116"/>
                    <a:pt x="40" y="107"/>
                    <a:pt x="48" y="91"/>
                  </a:cubicBezTo>
                  <a:cubicBezTo>
                    <a:pt x="11" y="91"/>
                    <a:pt x="11" y="91"/>
                    <a:pt x="11" y="91"/>
                  </a:cubicBezTo>
                  <a:cubicBezTo>
                    <a:pt x="11" y="79"/>
                    <a:pt x="11" y="79"/>
                    <a:pt x="11" y="79"/>
                  </a:cubicBezTo>
                  <a:cubicBezTo>
                    <a:pt x="53" y="79"/>
                    <a:pt x="53" y="79"/>
                    <a:pt x="53" y="79"/>
                  </a:cubicBezTo>
                  <a:cubicBezTo>
                    <a:pt x="54" y="75"/>
                    <a:pt x="55" y="71"/>
                    <a:pt x="55" y="66"/>
                  </a:cubicBezTo>
                  <a:cubicBezTo>
                    <a:pt x="69" y="67"/>
                    <a:pt x="69" y="67"/>
                    <a:pt x="69" y="67"/>
                  </a:cubicBezTo>
                  <a:cubicBezTo>
                    <a:pt x="68" y="72"/>
                    <a:pt x="67" y="76"/>
                    <a:pt x="66" y="80"/>
                  </a:cubicBezTo>
                  <a:cubicBezTo>
                    <a:pt x="119" y="79"/>
                    <a:pt x="119" y="79"/>
                    <a:pt x="119" y="79"/>
                  </a:cubicBezTo>
                  <a:close/>
                  <a:moveTo>
                    <a:pt x="40" y="27"/>
                  </a:moveTo>
                  <a:cubicBezTo>
                    <a:pt x="46" y="34"/>
                    <a:pt x="55" y="39"/>
                    <a:pt x="65" y="44"/>
                  </a:cubicBezTo>
                  <a:cubicBezTo>
                    <a:pt x="78" y="38"/>
                    <a:pt x="89" y="32"/>
                    <a:pt x="97" y="25"/>
                  </a:cubicBezTo>
                  <a:cubicBezTo>
                    <a:pt x="42" y="25"/>
                    <a:pt x="42" y="25"/>
                    <a:pt x="42" y="25"/>
                  </a:cubicBezTo>
                  <a:lnTo>
                    <a:pt x="40"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0" name="Freeform 55"/>
            <p:cNvSpPr>
              <a:spLocks noEditPoints="1"/>
            </p:cNvSpPr>
            <p:nvPr userDrawn="1"/>
          </p:nvSpPr>
          <p:spPr bwMode="auto">
            <a:xfrm>
              <a:off x="12117450" y="4691366"/>
              <a:ext cx="200025" cy="198438"/>
            </a:xfrm>
            <a:custGeom>
              <a:avLst/>
              <a:gdLst>
                <a:gd name="T0" fmla="*/ 70 w 134"/>
                <a:gd name="T1" fmla="*/ 24 h 132"/>
                <a:gd name="T2" fmla="*/ 51 w 134"/>
                <a:gd name="T3" fmla="*/ 93 h 132"/>
                <a:gd name="T4" fmla="*/ 107 w 134"/>
                <a:gd name="T5" fmla="*/ 114 h 132"/>
                <a:gd name="T6" fmla="*/ 134 w 134"/>
                <a:gd name="T7" fmla="*/ 114 h 132"/>
                <a:gd name="T8" fmla="*/ 129 w 134"/>
                <a:gd name="T9" fmla="*/ 128 h 132"/>
                <a:gd name="T10" fmla="*/ 107 w 134"/>
                <a:gd name="T11" fmla="*/ 128 h 132"/>
                <a:gd name="T12" fmla="*/ 44 w 134"/>
                <a:gd name="T13" fmla="*/ 105 h 132"/>
                <a:gd name="T14" fmla="*/ 11 w 134"/>
                <a:gd name="T15" fmla="*/ 132 h 132"/>
                <a:gd name="T16" fmla="*/ 0 w 134"/>
                <a:gd name="T17" fmla="*/ 122 h 132"/>
                <a:gd name="T18" fmla="*/ 35 w 134"/>
                <a:gd name="T19" fmla="*/ 93 h 132"/>
                <a:gd name="T20" fmla="*/ 22 w 134"/>
                <a:gd name="T21" fmla="*/ 63 h 132"/>
                <a:gd name="T22" fmla="*/ 13 w 134"/>
                <a:gd name="T23" fmla="*/ 78 h 132"/>
                <a:gd name="T24" fmla="*/ 3 w 134"/>
                <a:gd name="T25" fmla="*/ 70 h 132"/>
                <a:gd name="T26" fmla="*/ 26 w 134"/>
                <a:gd name="T27" fmla="*/ 0 h 132"/>
                <a:gd name="T28" fmla="*/ 40 w 134"/>
                <a:gd name="T29" fmla="*/ 4 h 132"/>
                <a:gd name="T30" fmla="*/ 36 w 134"/>
                <a:gd name="T31" fmla="*/ 23 h 132"/>
                <a:gd name="T32" fmla="*/ 59 w 134"/>
                <a:gd name="T33" fmla="*/ 23 h 132"/>
                <a:gd name="T34" fmla="*/ 61 w 134"/>
                <a:gd name="T35" fmla="*/ 22 h 132"/>
                <a:gd name="T36" fmla="*/ 70 w 134"/>
                <a:gd name="T37" fmla="*/ 24 h 132"/>
                <a:gd name="T38" fmla="*/ 33 w 134"/>
                <a:gd name="T39" fmla="*/ 34 h 132"/>
                <a:gd name="T40" fmla="*/ 29 w 134"/>
                <a:gd name="T41" fmla="*/ 46 h 132"/>
                <a:gd name="T42" fmla="*/ 42 w 134"/>
                <a:gd name="T43" fmla="*/ 80 h 132"/>
                <a:gd name="T44" fmla="*/ 55 w 134"/>
                <a:gd name="T45" fmla="*/ 34 h 132"/>
                <a:gd name="T46" fmla="*/ 33 w 134"/>
                <a:gd name="T47" fmla="*/ 34 h 132"/>
                <a:gd name="T48" fmla="*/ 96 w 134"/>
                <a:gd name="T49" fmla="*/ 105 h 132"/>
                <a:gd name="T50" fmla="*/ 81 w 134"/>
                <a:gd name="T51" fmla="*/ 105 h 132"/>
                <a:gd name="T52" fmla="*/ 81 w 134"/>
                <a:gd name="T53" fmla="*/ 0 h 132"/>
                <a:gd name="T54" fmla="*/ 96 w 134"/>
                <a:gd name="T55" fmla="*/ 0 h 132"/>
                <a:gd name="T56" fmla="*/ 96 w 134"/>
                <a:gd name="T57" fmla="*/ 36 h 132"/>
                <a:gd name="T58" fmla="*/ 100 w 134"/>
                <a:gd name="T59" fmla="*/ 34 h 132"/>
                <a:gd name="T60" fmla="*/ 130 w 134"/>
                <a:gd name="T61" fmla="*/ 72 h 132"/>
                <a:gd name="T62" fmla="*/ 118 w 134"/>
                <a:gd name="T63" fmla="*/ 79 h 132"/>
                <a:gd name="T64" fmla="*/ 96 w 134"/>
                <a:gd name="T65" fmla="*/ 48 h 132"/>
                <a:gd name="T66" fmla="*/ 96 w 134"/>
                <a:gd name="T67" fmla="*/ 10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4" h="132">
                  <a:moveTo>
                    <a:pt x="70" y="24"/>
                  </a:moveTo>
                  <a:cubicBezTo>
                    <a:pt x="67" y="53"/>
                    <a:pt x="60" y="75"/>
                    <a:pt x="51" y="93"/>
                  </a:cubicBezTo>
                  <a:cubicBezTo>
                    <a:pt x="66" y="110"/>
                    <a:pt x="87" y="114"/>
                    <a:pt x="107" y="114"/>
                  </a:cubicBezTo>
                  <a:cubicBezTo>
                    <a:pt x="113" y="114"/>
                    <a:pt x="128" y="114"/>
                    <a:pt x="134" y="114"/>
                  </a:cubicBezTo>
                  <a:cubicBezTo>
                    <a:pt x="132" y="118"/>
                    <a:pt x="129" y="125"/>
                    <a:pt x="129" y="128"/>
                  </a:cubicBezTo>
                  <a:cubicBezTo>
                    <a:pt x="107" y="128"/>
                    <a:pt x="107" y="128"/>
                    <a:pt x="107" y="128"/>
                  </a:cubicBezTo>
                  <a:cubicBezTo>
                    <a:pt x="83" y="128"/>
                    <a:pt x="61" y="124"/>
                    <a:pt x="44" y="105"/>
                  </a:cubicBezTo>
                  <a:cubicBezTo>
                    <a:pt x="35" y="117"/>
                    <a:pt x="24" y="126"/>
                    <a:pt x="11" y="132"/>
                  </a:cubicBezTo>
                  <a:cubicBezTo>
                    <a:pt x="9" y="129"/>
                    <a:pt x="4" y="124"/>
                    <a:pt x="0" y="122"/>
                  </a:cubicBezTo>
                  <a:cubicBezTo>
                    <a:pt x="14" y="116"/>
                    <a:pt x="26" y="106"/>
                    <a:pt x="35" y="93"/>
                  </a:cubicBezTo>
                  <a:cubicBezTo>
                    <a:pt x="30" y="85"/>
                    <a:pt x="26" y="75"/>
                    <a:pt x="22" y="63"/>
                  </a:cubicBezTo>
                  <a:cubicBezTo>
                    <a:pt x="20" y="69"/>
                    <a:pt x="17" y="74"/>
                    <a:pt x="13" y="78"/>
                  </a:cubicBezTo>
                  <a:cubicBezTo>
                    <a:pt x="11" y="76"/>
                    <a:pt x="6" y="72"/>
                    <a:pt x="3" y="70"/>
                  </a:cubicBezTo>
                  <a:cubicBezTo>
                    <a:pt x="13" y="56"/>
                    <a:pt x="22" y="28"/>
                    <a:pt x="26" y="0"/>
                  </a:cubicBezTo>
                  <a:cubicBezTo>
                    <a:pt x="40" y="4"/>
                    <a:pt x="40" y="4"/>
                    <a:pt x="40" y="4"/>
                  </a:cubicBezTo>
                  <a:cubicBezTo>
                    <a:pt x="39" y="10"/>
                    <a:pt x="38" y="16"/>
                    <a:pt x="36" y="23"/>
                  </a:cubicBezTo>
                  <a:cubicBezTo>
                    <a:pt x="59" y="23"/>
                    <a:pt x="59" y="23"/>
                    <a:pt x="59" y="23"/>
                  </a:cubicBezTo>
                  <a:cubicBezTo>
                    <a:pt x="61" y="22"/>
                    <a:pt x="61" y="22"/>
                    <a:pt x="61" y="22"/>
                  </a:cubicBezTo>
                  <a:lnTo>
                    <a:pt x="70" y="24"/>
                  </a:lnTo>
                  <a:close/>
                  <a:moveTo>
                    <a:pt x="33" y="34"/>
                  </a:moveTo>
                  <a:cubicBezTo>
                    <a:pt x="31" y="38"/>
                    <a:pt x="30" y="42"/>
                    <a:pt x="29" y="46"/>
                  </a:cubicBezTo>
                  <a:cubicBezTo>
                    <a:pt x="33" y="60"/>
                    <a:pt x="37" y="71"/>
                    <a:pt x="42" y="80"/>
                  </a:cubicBezTo>
                  <a:cubicBezTo>
                    <a:pt x="48" y="68"/>
                    <a:pt x="52" y="52"/>
                    <a:pt x="55" y="34"/>
                  </a:cubicBezTo>
                  <a:lnTo>
                    <a:pt x="33" y="34"/>
                  </a:lnTo>
                  <a:close/>
                  <a:moveTo>
                    <a:pt x="96" y="105"/>
                  </a:moveTo>
                  <a:cubicBezTo>
                    <a:pt x="81" y="105"/>
                    <a:pt x="81" y="105"/>
                    <a:pt x="81" y="105"/>
                  </a:cubicBezTo>
                  <a:cubicBezTo>
                    <a:pt x="81" y="0"/>
                    <a:pt x="81" y="0"/>
                    <a:pt x="81" y="0"/>
                  </a:cubicBezTo>
                  <a:cubicBezTo>
                    <a:pt x="96" y="0"/>
                    <a:pt x="96" y="0"/>
                    <a:pt x="96" y="0"/>
                  </a:cubicBezTo>
                  <a:cubicBezTo>
                    <a:pt x="96" y="36"/>
                    <a:pt x="96" y="36"/>
                    <a:pt x="96" y="36"/>
                  </a:cubicBezTo>
                  <a:cubicBezTo>
                    <a:pt x="100" y="34"/>
                    <a:pt x="100" y="34"/>
                    <a:pt x="100" y="34"/>
                  </a:cubicBezTo>
                  <a:cubicBezTo>
                    <a:pt x="111" y="46"/>
                    <a:pt x="124" y="62"/>
                    <a:pt x="130" y="72"/>
                  </a:cubicBezTo>
                  <a:cubicBezTo>
                    <a:pt x="118" y="79"/>
                    <a:pt x="118" y="79"/>
                    <a:pt x="118" y="79"/>
                  </a:cubicBezTo>
                  <a:cubicBezTo>
                    <a:pt x="113" y="71"/>
                    <a:pt x="105" y="59"/>
                    <a:pt x="96" y="48"/>
                  </a:cubicBezTo>
                  <a:lnTo>
                    <a:pt x="96"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gr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目录页">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1872" y="758952"/>
            <a:ext cx="9418320" cy="1156208"/>
          </a:xfrm>
          <a:prstGeom prst="rect">
            <a:avLst/>
          </a:prstGeom>
        </p:spPr>
        <p:txBody>
          <a:bodyPr anchor="b">
            <a:normAutofit/>
          </a:bodyPr>
          <a:lstStyle>
            <a:lvl1pPr>
              <a:lnSpc>
                <a:spcPct val="85000"/>
              </a:lnSpc>
              <a:defRPr sz="7200" b="0">
                <a:solidFill>
                  <a:schemeClr val="tx2"/>
                </a:solidFill>
              </a:defRPr>
            </a:lvl1pPr>
          </a:lstStyle>
          <a:p>
            <a:r>
              <a:rPr lang="zh-CN" altLang="en-US" dirty="0"/>
              <a:t>目录</a:t>
            </a:r>
            <a:endParaRPr lang="en-US" dirty="0"/>
          </a:p>
        </p:txBody>
      </p:sp>
      <p:sp>
        <p:nvSpPr>
          <p:cNvPr id="3" name="Text Placeholder 2"/>
          <p:cNvSpPr>
            <a:spLocks noGrp="1"/>
          </p:cNvSpPr>
          <p:nvPr>
            <p:ph type="body" idx="1" hasCustomPrompt="1"/>
          </p:nvPr>
        </p:nvSpPr>
        <p:spPr>
          <a:xfrm>
            <a:off x="1261872" y="2042160"/>
            <a:ext cx="9418320" cy="4450080"/>
          </a:xfrm>
          <a:prstGeom prst="rect">
            <a:avLst/>
          </a:prstGeom>
        </p:spPr>
        <p:txBody>
          <a:bodyPr anchor="t">
            <a:normAutofit/>
          </a:bodyPr>
          <a:lstStyle>
            <a:lvl1pPr marL="625475" indent="-447675">
              <a:buFont typeface="Wingdings" panose="05000000000000000000" pitchFamily="2" charset="2"/>
              <a:buChar char="n"/>
              <a:defRPr sz="36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dirty="0"/>
              <a:t>编辑母版文本样式</a:t>
            </a:r>
            <a:endParaRPr lang="zh-CN" altLang="en-US" dirty="0"/>
          </a:p>
        </p:txBody>
      </p:sp>
      <p:sp>
        <p:nvSpPr>
          <p:cNvPr id="4" name="Date Placeholder 3"/>
          <p:cNvSpPr>
            <a:spLocks noGrp="1"/>
          </p:cNvSpPr>
          <p:nvPr>
            <p:ph type="dt" sz="half" idx="10"/>
          </p:nvPr>
        </p:nvSpPr>
        <p:spPr/>
        <p:txBody>
          <a:bodyPr/>
          <a:lstStyle/>
          <a:p>
            <a:r>
              <a:rPr lang="en-US" altLang="zh-CN"/>
              <a:t>2017.1.2</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22387" y="948906"/>
            <a:ext cx="9746088" cy="742416"/>
          </a:xfrm>
          <a:prstGeom prst="rect">
            <a:avLst/>
          </a:prstGeom>
        </p:spPr>
        <p:txBody>
          <a:bodyPr anchor="b"/>
          <a:lstStyle>
            <a:lvl1pPr>
              <a:defRPr lang="en-US" dirty="0">
                <a:solidFill>
                  <a:schemeClr val="tx2"/>
                </a:solidFill>
              </a:defRPr>
            </a:lvl1pPr>
          </a:lstStyle>
          <a:p>
            <a:r>
              <a:rPr lang="zh-CN" altLang="en-US" dirty="0"/>
              <a:t>单击此处编辑母版标题样式</a:t>
            </a:r>
            <a:endParaRPr lang="en-US" dirty="0"/>
          </a:p>
        </p:txBody>
      </p:sp>
      <p:sp>
        <p:nvSpPr>
          <p:cNvPr id="3" name="Content Placeholder 2"/>
          <p:cNvSpPr>
            <a:spLocks noGrp="1"/>
          </p:cNvSpPr>
          <p:nvPr>
            <p:ph idx="1" hasCustomPrompt="1"/>
          </p:nvPr>
        </p:nvSpPr>
        <p:spPr>
          <a:xfrm>
            <a:off x="822387" y="1828803"/>
            <a:ext cx="9746088" cy="4351337"/>
          </a:xfrm>
          <a:prstGeom prst="rect">
            <a:avLst/>
          </a:prstGeom>
        </p:spPr>
        <p:txBody>
          <a:bodyPr>
            <a:normAutofit/>
          </a:bodyPr>
          <a:lstStyle>
            <a:lvl1pPr marL="269875" indent="-269875">
              <a:lnSpc>
                <a:spcPct val="120000"/>
              </a:lnSpc>
              <a:buFont typeface="微软雅黑" panose="020B0503020204020204" pitchFamily="34" charset="-122"/>
              <a:buChar char="▪"/>
              <a:defRPr sz="3600"/>
            </a:lvl1pPr>
            <a:lvl2pPr marL="541020" indent="-266700">
              <a:lnSpc>
                <a:spcPct val="120000"/>
              </a:lnSpc>
              <a:buFont typeface="微软雅黑" panose="020B0503020204020204" pitchFamily="34" charset="-122"/>
              <a:buChar char="▫"/>
              <a:defRPr sz="3200"/>
            </a:lvl2pPr>
            <a:lvl3pPr marL="804545" indent="-257175">
              <a:lnSpc>
                <a:spcPct val="120000"/>
              </a:lnSpc>
              <a:buFont typeface="微软雅黑" panose="020B0503020204020204" pitchFamily="34" charset="-122"/>
              <a:buChar char="◦"/>
              <a:defRPr sz="2800"/>
            </a:lvl3pPr>
            <a:lvl4pPr marL="1074420" indent="-252095">
              <a:lnSpc>
                <a:spcPct val="120000"/>
              </a:lnSpc>
              <a:buFont typeface="微软雅黑" panose="020B0503020204020204" pitchFamily="34" charset="-122"/>
              <a:buChar char="◦"/>
              <a:defRPr sz="2800"/>
            </a:lvl4pPr>
            <a:lvl5pPr marL="1346200" indent="-248920">
              <a:lnSpc>
                <a:spcPct val="120000"/>
              </a:lnSpc>
              <a:buFont typeface="微软雅黑" panose="020B0503020204020204" pitchFamily="34" charset="-122"/>
              <a:buChar char="◦"/>
              <a:defRPr sz="2800"/>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Date Placeholder 3"/>
          <p:cNvSpPr>
            <a:spLocks noGrp="1"/>
          </p:cNvSpPr>
          <p:nvPr>
            <p:ph type="dt" sz="half" idx="10"/>
          </p:nvPr>
        </p:nvSpPr>
        <p:spPr/>
        <p:txBody>
          <a:bodyPr/>
          <a:lstStyle/>
          <a:p>
            <a:r>
              <a:rPr lang="en-US" altLang="zh-CN"/>
              <a:t>2017.1.2</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fld>
            <a:endParaRPr lang="en-US" dirty="0"/>
          </a:p>
        </p:txBody>
      </p:sp>
      <p:sp>
        <p:nvSpPr>
          <p:cNvPr id="7" name="Rectangle 6"/>
          <p:cNvSpPr/>
          <p:nvPr userDrawn="1"/>
        </p:nvSpPr>
        <p:spPr>
          <a:xfrm>
            <a:off x="1" y="503152"/>
            <a:ext cx="207035" cy="11881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文本占位符 8"/>
          <p:cNvSpPr>
            <a:spLocks noGrp="1"/>
          </p:cNvSpPr>
          <p:nvPr>
            <p:ph type="body" sz="quarter" idx="13" hasCustomPrompt="1"/>
          </p:nvPr>
        </p:nvSpPr>
        <p:spPr>
          <a:xfrm>
            <a:off x="822327" y="503153"/>
            <a:ext cx="9745413" cy="404813"/>
          </a:xfrm>
          <a:prstGeom prst="rect">
            <a:avLst/>
          </a:prstGeom>
        </p:spPr>
        <p:txBody>
          <a:bodyPr anchor="b"/>
          <a:lstStyle>
            <a:lvl1pPr marL="0" indent="0">
              <a:buNone/>
              <a:defRPr>
                <a:solidFill>
                  <a:schemeClr val="accent1"/>
                </a:solidFill>
              </a:defRPr>
            </a:lvl1pPr>
          </a:lstStyle>
          <a:p>
            <a:pPr lvl="0"/>
            <a:r>
              <a:rPr lang="zh-CN" altLang="en-US" dirty="0"/>
              <a:t>单击此处添加副标题</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22387" y="948906"/>
            <a:ext cx="9746088" cy="742416"/>
          </a:xfrm>
          <a:prstGeom prst="rect">
            <a:avLst/>
          </a:prstGeom>
        </p:spPr>
        <p:txBody>
          <a:bodyPr anchor="b"/>
          <a:lstStyle>
            <a:lvl1pPr>
              <a:defRPr lang="en-US" dirty="0">
                <a:solidFill>
                  <a:schemeClr val="tx2"/>
                </a:solidFill>
              </a:defRPr>
            </a:lvl1pPr>
          </a:lstStyle>
          <a:p>
            <a:r>
              <a:rPr lang="zh-CN" altLang="en-US" dirty="0"/>
              <a:t>单击此处编辑母版标题样式</a:t>
            </a:r>
            <a:endParaRPr lang="en-US" dirty="0"/>
          </a:p>
        </p:txBody>
      </p:sp>
      <p:sp>
        <p:nvSpPr>
          <p:cNvPr id="3" name="Content Placeholder 2"/>
          <p:cNvSpPr>
            <a:spLocks noGrp="1"/>
          </p:cNvSpPr>
          <p:nvPr>
            <p:ph idx="1" hasCustomPrompt="1"/>
          </p:nvPr>
        </p:nvSpPr>
        <p:spPr>
          <a:xfrm>
            <a:off x="822387" y="1828803"/>
            <a:ext cx="9746088" cy="4351337"/>
          </a:xfrm>
          <a:prstGeom prst="rect">
            <a:avLst/>
          </a:prstGeom>
        </p:spPr>
        <p:txBody>
          <a:bodyPr>
            <a:normAutofit/>
          </a:bodyPr>
          <a:lstStyle>
            <a:lvl1pPr marL="269875" indent="-269875">
              <a:lnSpc>
                <a:spcPct val="120000"/>
              </a:lnSpc>
              <a:buFont typeface="微软雅黑" panose="020B0503020204020204" pitchFamily="34" charset="-122"/>
              <a:buChar char="▪"/>
              <a:defRPr sz="3600"/>
            </a:lvl1pPr>
            <a:lvl2pPr marL="541020" indent="-266700">
              <a:lnSpc>
                <a:spcPct val="120000"/>
              </a:lnSpc>
              <a:buFont typeface="微软雅黑" panose="020B0503020204020204" pitchFamily="34" charset="-122"/>
              <a:buChar char="▫"/>
              <a:defRPr sz="3200"/>
            </a:lvl2pPr>
            <a:lvl3pPr marL="804545" indent="-257175">
              <a:lnSpc>
                <a:spcPct val="120000"/>
              </a:lnSpc>
              <a:buFont typeface="微软雅黑" panose="020B0503020204020204" pitchFamily="34" charset="-122"/>
              <a:buChar char="◦"/>
              <a:defRPr sz="2800"/>
            </a:lvl3pPr>
            <a:lvl4pPr marL="1074420" indent="-252095">
              <a:lnSpc>
                <a:spcPct val="120000"/>
              </a:lnSpc>
              <a:buFont typeface="微软雅黑" panose="020B0503020204020204" pitchFamily="34" charset="-122"/>
              <a:buChar char="◦"/>
              <a:defRPr sz="2800"/>
            </a:lvl4pPr>
            <a:lvl5pPr marL="1346200" indent="-248920">
              <a:lnSpc>
                <a:spcPct val="120000"/>
              </a:lnSpc>
              <a:buFont typeface="微软雅黑" panose="020B0503020204020204" pitchFamily="34" charset="-122"/>
              <a:buChar char="◦"/>
              <a:defRPr sz="2800"/>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Date Placeholder 3"/>
          <p:cNvSpPr>
            <a:spLocks noGrp="1"/>
          </p:cNvSpPr>
          <p:nvPr>
            <p:ph type="dt" sz="half" idx="10"/>
          </p:nvPr>
        </p:nvSpPr>
        <p:spPr/>
        <p:txBody>
          <a:bodyPr/>
          <a:lstStyle/>
          <a:p>
            <a:r>
              <a:rPr lang="en-US" altLang="zh-CN"/>
              <a:t>2017.1.2</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fld>
            <a:endParaRPr lang="en-US" dirty="0"/>
          </a:p>
        </p:txBody>
      </p:sp>
      <p:sp>
        <p:nvSpPr>
          <p:cNvPr id="7" name="Rectangle 6"/>
          <p:cNvSpPr/>
          <p:nvPr userDrawn="1"/>
        </p:nvSpPr>
        <p:spPr>
          <a:xfrm>
            <a:off x="1" y="503152"/>
            <a:ext cx="207035" cy="11881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a:prstGeom prst="rect">
            <a:avLst/>
          </a:prstGeom>
        </p:spPr>
        <p:txBody>
          <a:bodyPr anchor="b">
            <a:normAutofit/>
          </a:bodyPr>
          <a:lstStyle>
            <a:lvl1pPr>
              <a:lnSpc>
                <a:spcPct val="85000"/>
              </a:lnSpc>
              <a:defRPr sz="7200" b="0">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261872" y="4800600"/>
            <a:ext cx="9418320" cy="1691640"/>
          </a:xfrm>
          <a:prstGeom prst="rect">
            <a:avLst/>
          </a:prstGeo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r>
              <a:rPr lang="en-US" altLang="zh-CN"/>
              <a:t>2017.1.2</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ltLang="zh-CN"/>
              <a:t>2017.1.2</a:t>
            </a:r>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userDrawn="1">
  <p:cSld name="图片与标题">
    <p:spTree>
      <p:nvGrpSpPr>
        <p:cNvPr id="1" name=""/>
        <p:cNvGrpSpPr/>
        <p:nvPr/>
      </p:nvGrpSpPr>
      <p:grpSpPr>
        <a:xfrm>
          <a:off x="0" y="0"/>
          <a:ext cx="0" cy="0"/>
          <a:chOff x="0" y="0"/>
          <a:chExt cx="0" cy="0"/>
        </a:xfrm>
      </p:grpSpPr>
      <p:sp>
        <p:nvSpPr>
          <p:cNvPr id="8" name="Rectangle 7"/>
          <p:cNvSpPr/>
          <p:nvPr/>
        </p:nvSpPr>
        <p:spPr>
          <a:xfrm>
            <a:off x="0" y="6023292"/>
            <a:ext cx="12192000" cy="834708"/>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89171" y="6023299"/>
            <a:ext cx="9982200" cy="834703"/>
          </a:xfrm>
          <a:prstGeom prst="rect">
            <a:avLst/>
          </a:prstGeom>
        </p:spPr>
        <p:txBody>
          <a:bodyPr anchor="ctr">
            <a:normAutofit/>
          </a:bodyPr>
          <a:lstStyle>
            <a:lvl1pPr>
              <a:defRPr sz="2800" b="0">
                <a:solidFill>
                  <a:schemeClr val="bg1"/>
                </a:solidFill>
              </a:defRPr>
            </a:lvl1pPr>
          </a:lstStyle>
          <a:p>
            <a:r>
              <a:rPr lang="zh-CN" altLang="en-US" dirty="0"/>
              <a:t>单击此处编辑母版标题样式</a:t>
            </a:r>
            <a:endParaRPr lang="en-US" dirty="0"/>
          </a:p>
        </p:txBody>
      </p:sp>
      <p:sp>
        <p:nvSpPr>
          <p:cNvPr id="5" name="图片占位符 4"/>
          <p:cNvSpPr>
            <a:spLocks noGrp="1"/>
          </p:cNvSpPr>
          <p:nvPr>
            <p:ph type="pic" sz="quarter" idx="10"/>
          </p:nvPr>
        </p:nvSpPr>
        <p:spPr>
          <a:xfrm>
            <a:off x="0" y="-1"/>
            <a:ext cx="12192000" cy="6023293"/>
          </a:xfrm>
          <a:prstGeom prst="rect">
            <a:avLst/>
          </a:prstGeom>
        </p:spPr>
        <p:txBody>
          <a:bodyPr/>
          <a:lstStyle/>
          <a:p>
            <a:endParaRPr lang="zh-CN" altLang="en-US"/>
          </a:p>
        </p:txBody>
      </p:sp>
      <p:sp>
        <p:nvSpPr>
          <p:cNvPr id="7" name="Slide Number Placeholder 3"/>
          <p:cNvSpPr>
            <a:spLocks noGrp="1"/>
          </p:cNvSpPr>
          <p:nvPr>
            <p:ph type="sldNum" sz="quarter" idx="12"/>
          </p:nvPr>
        </p:nvSpPr>
        <p:spPr>
          <a:xfrm>
            <a:off x="11292840" y="6172204"/>
            <a:ext cx="914400" cy="593725"/>
          </a:xfrm>
        </p:spPr>
        <p:txBody>
          <a:bodyPr/>
          <a:lstStyle/>
          <a:p>
            <a:fld id="{4FAB73BC-B049-4115-A692-8D63A059BFB8}" type="slidenum">
              <a:rPr lang="en-US" dirty="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Date Placeholder 3"/>
          <p:cNvSpPr>
            <a:spLocks noGrp="1"/>
          </p:cNvSpPr>
          <p:nvPr>
            <p:ph type="dt" sz="half" idx="2"/>
          </p:nvPr>
        </p:nvSpPr>
        <p:spPr>
          <a:xfrm rot="16200000">
            <a:off x="10797545" y="998539"/>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r>
              <a:rPr lang="en-US" altLang="zh-CN"/>
              <a:t>2017.1.2</a:t>
            </a:r>
            <a:endParaRPr lang="en-US" dirty="0"/>
          </a:p>
        </p:txBody>
      </p:sp>
      <p:sp>
        <p:nvSpPr>
          <p:cNvPr id="5" name="Footer Placeholder 4"/>
          <p:cNvSpPr>
            <a:spLocks noGrp="1"/>
          </p:cNvSpPr>
          <p:nvPr>
            <p:ph type="ftr" sz="quarter" idx="3"/>
          </p:nvPr>
        </p:nvSpPr>
        <p:spPr>
          <a:xfrm rot="16200000">
            <a:off x="9959341" y="4046539"/>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4"/>
            <a:ext cx="914400" cy="593725"/>
          </a:xfrm>
          <a:prstGeom prst="rect">
            <a:avLst/>
          </a:prstGeom>
        </p:spPr>
        <p:txBody>
          <a:bodyPr vert="horz" lIns="45720" tIns="45720" rIns="45720" bIns="45720" rtlCol="0" anchor="ctr">
            <a:normAutofit/>
          </a:bodyPr>
          <a:lstStyle>
            <a:lvl1pPr algn="ctr">
              <a:defRPr sz="2800">
                <a:solidFill>
                  <a:schemeClr val="tx2">
                    <a:lumMod val="60000"/>
                    <a:lumOff val="40000"/>
                  </a:schemeClr>
                </a:solidFill>
              </a:defRPr>
            </a:lvl1pPr>
          </a:lstStyle>
          <a:p>
            <a:fld id="{4FAB73BC-B049-4115-A692-8D63A059BFB8}"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l" defTabSz="914400" rtl="0" eaLnBrk="1" latinLnBrk="0" hangingPunct="1">
        <a:lnSpc>
          <a:spcPct val="90000"/>
        </a:lnSpc>
        <a:spcBef>
          <a:spcPct val="0"/>
        </a:spcBef>
        <a:buNone/>
        <a:defRPr sz="4400" kern="1200" spc="-51"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anose="020B0604020202020204" pitchFamily="34" charset="0"/>
        <a:buChar char="•"/>
        <a:defRPr sz="1800" kern="1200" spc="11"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5pPr>
      <a:lvl6pPr marL="1600200"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6pPr>
      <a:lvl7pPr marL="1899920"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7pPr>
      <a:lvl8pPr marL="2199640"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8pPr>
      <a:lvl9pPr marL="2499995"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image" Target="../media/image37.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3.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3.xml"/><Relationship Id="rId2" Type="http://schemas.openxmlformats.org/officeDocument/2006/relationships/image" Target="../media/image38.png"/><Relationship Id="rId1" Type="http://schemas.openxmlformats.org/officeDocument/2006/relationships/image" Target="../media/image41.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3.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3.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image" Target="../media/image48.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3.xml"/><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3.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3.xml"/><Relationship Id="rId2" Type="http://schemas.openxmlformats.org/officeDocument/2006/relationships/image" Target="../media/image56.png"/><Relationship Id="rId1" Type="http://schemas.openxmlformats.org/officeDocument/2006/relationships/image" Target="../media/image5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61.png"/><Relationship Id="rId1" Type="http://schemas.openxmlformats.org/officeDocument/2006/relationships/image" Target="../media/image6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image" Target="../media/image62.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3.xml"/><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3.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image" Target="../media/image13.png"/><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6" Type="http://schemas.openxmlformats.org/officeDocument/2006/relationships/notesSlide" Target="../notesSlides/notesSlide4.xml"/><Relationship Id="rId25" Type="http://schemas.openxmlformats.org/officeDocument/2006/relationships/slideLayout" Target="../slideLayouts/slideLayout3.xml"/><Relationship Id="rId24" Type="http://schemas.openxmlformats.org/officeDocument/2006/relationships/image" Target="../media/image27.png"/><Relationship Id="rId23" Type="http://schemas.openxmlformats.org/officeDocument/2006/relationships/image" Target="../media/image26.png"/><Relationship Id="rId22" Type="http://schemas.openxmlformats.org/officeDocument/2006/relationships/image" Target="../media/image25.png"/><Relationship Id="rId21" Type="http://schemas.openxmlformats.org/officeDocument/2006/relationships/image" Target="../media/image24.png"/><Relationship Id="rId20" Type="http://schemas.openxmlformats.org/officeDocument/2006/relationships/image" Target="../media/image23.png"/><Relationship Id="rId2" Type="http://schemas.openxmlformats.org/officeDocument/2006/relationships/image" Target="../media/image7.png"/><Relationship Id="rId19" Type="http://schemas.openxmlformats.org/officeDocument/2006/relationships/image" Target="../media/image22.png"/><Relationship Id="rId18" Type="http://schemas.openxmlformats.org/officeDocument/2006/relationships/image" Target="../media/image21.png"/><Relationship Id="rId17" Type="http://schemas.openxmlformats.org/officeDocument/2006/relationships/image" Target="../media/image20.png"/><Relationship Id="rId16" Type="http://schemas.openxmlformats.org/officeDocument/2006/relationships/image" Target="../media/image19.png"/><Relationship Id="rId15" Type="http://schemas.openxmlformats.org/officeDocument/2006/relationships/image" Target="../media/image18.png"/><Relationship Id="rId14" Type="http://schemas.openxmlformats.org/officeDocument/2006/relationships/tags" Target="../tags/tag2.xml"/><Relationship Id="rId13" Type="http://schemas.openxmlformats.org/officeDocument/2006/relationships/image" Target="../media/image17.png"/><Relationship Id="rId12" Type="http://schemas.openxmlformats.org/officeDocument/2006/relationships/image" Target="../media/image16.png"/><Relationship Id="rId11" Type="http://schemas.openxmlformats.org/officeDocument/2006/relationships/image" Target="../media/image15.png"/><Relationship Id="rId10" Type="http://schemas.openxmlformats.org/officeDocument/2006/relationships/tags" Target="../tags/tag1.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3.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3.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0"/>
            <a:ext cx="12192000" cy="6858000"/>
          </a:xfrm>
          <a:prstGeom prst="rect">
            <a:avLst/>
          </a:prstGeom>
        </p:spPr>
      </p:pic>
      <p:sp>
        <p:nvSpPr>
          <p:cNvPr id="5" name="标题 1"/>
          <p:cNvSpPr>
            <a:spLocks noGrp="1"/>
          </p:cNvSpPr>
          <p:nvPr>
            <p:ph type="ctrTitle" hasCustomPrompt="1"/>
          </p:nvPr>
        </p:nvSpPr>
        <p:spPr>
          <a:xfrm>
            <a:off x="293914" y="599355"/>
            <a:ext cx="9144000" cy="2109445"/>
          </a:xfrm>
        </p:spPr>
        <p:txBody>
          <a:bodyPr anchor="b">
            <a:normAutofit fontScale="90000"/>
          </a:bodyPr>
          <a:lstStyle>
            <a:lvl1pPr algn="l">
              <a:defRPr sz="7200" b="1" i="0" baseline="0">
                <a:solidFill>
                  <a:schemeClr val="bg1"/>
                </a:solidFill>
                <a:latin typeface="微软雅黑" panose="020B0503020204020204" pitchFamily="34" charset="-122"/>
                <a:ea typeface="微软雅黑" panose="020B0503020204020204" pitchFamily="34" charset="-122"/>
              </a:defRPr>
            </a:lvl1pPr>
          </a:lstStyle>
          <a:p>
            <a:r>
              <a:rPr kumimoji="1" lang="zh-CN" altLang="en-US" dirty="0">
                <a:solidFill>
                  <a:schemeClr val="tx1"/>
                </a:solidFill>
              </a:rPr>
              <a:t>基于</a:t>
            </a:r>
            <a:r>
              <a:rPr kumimoji="1" lang="en-US" altLang="zh-CN" dirty="0">
                <a:solidFill>
                  <a:schemeClr val="tx1"/>
                </a:solidFill>
              </a:rPr>
              <a:t>LLM-based Agent</a:t>
            </a:r>
            <a:r>
              <a:rPr kumimoji="1" lang="zh-CN" altLang="en-US" dirty="0">
                <a:solidFill>
                  <a:schemeClr val="tx1"/>
                </a:solidFill>
              </a:rPr>
              <a:t>安全性研究</a:t>
            </a:r>
            <a:endParaRPr kumimoji="1" lang="zh-CN" altLang="en-US" dirty="0">
              <a:solidFill>
                <a:schemeClr val="tx1"/>
              </a:solidFill>
            </a:endParaRPr>
          </a:p>
        </p:txBody>
      </p:sp>
      <p:sp>
        <p:nvSpPr>
          <p:cNvPr id="6" name="副标题 2"/>
          <p:cNvSpPr>
            <a:spLocks noGrp="1"/>
          </p:cNvSpPr>
          <p:nvPr>
            <p:ph type="subTitle" idx="1" hasCustomPrompt="1"/>
          </p:nvPr>
        </p:nvSpPr>
        <p:spPr>
          <a:xfrm>
            <a:off x="293914" y="3695014"/>
            <a:ext cx="9144000" cy="1655762"/>
          </a:xfrm>
        </p:spPr>
        <p:txBody>
          <a:bodyPr/>
          <a:lstStyle>
            <a:lvl1pPr marL="0" indent="0" algn="l">
              <a:buNone/>
              <a:defRPr sz="2400" b="0" i="0" baseline="0">
                <a:solidFill>
                  <a:schemeClr val="bg1"/>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solidFill>
                  <a:schemeClr val="tx1"/>
                </a:solidFill>
              </a:rPr>
              <a:t>王琨 中国科学技术大学 博士</a:t>
            </a:r>
            <a:endParaRPr kumimoji="1" lang="zh-CN" altLang="en-US" dirty="0">
              <a:solidFill>
                <a:schemeClr val="tx1"/>
              </a:solidFill>
            </a:endParaRPr>
          </a:p>
        </p:txBody>
      </p:sp>
      <p:sp>
        <p:nvSpPr>
          <p:cNvPr id="8" name="文本框 7"/>
          <p:cNvSpPr txBox="1"/>
          <p:nvPr/>
        </p:nvSpPr>
        <p:spPr>
          <a:xfrm>
            <a:off x="217715" y="5802323"/>
            <a:ext cx="9144000" cy="706755"/>
          </a:xfrm>
          <a:prstGeom prst="rect">
            <a:avLst/>
          </a:prstGeom>
          <a:noFill/>
        </p:spPr>
        <p:txBody>
          <a:bodyPr wrap="square" rtlCol="0">
            <a:spAutoFit/>
          </a:bodyPr>
          <a:lstStyle/>
          <a:p>
            <a:r>
              <a:rPr kumimoji="1" lang="en-US" altLang="zh-CN" sz="4000" b="1" baseline="0" dirty="0">
                <a:latin typeface="Alibaba PuHuiTi 2.0 75 SemiBold" panose="00020600040101010101" charset="-122"/>
                <a:ea typeface="Alibaba PuHuiTi 2.0 75 SemiBold" panose="00020600040101010101" charset="-122"/>
              </a:rPr>
              <a:t>2024</a:t>
            </a:r>
            <a:endParaRPr kumimoji="1" lang="zh-CN" altLang="en-US" sz="4000" b="1" baseline="0" dirty="0">
              <a:latin typeface="Alibaba PuHuiTi 2.0 75 SemiBold" panose="00020600040101010101" charset="-122"/>
              <a:ea typeface="Alibaba PuHuiTi 2.0 75 SemiBold" panose="00020600040101010101" charset="-122"/>
            </a:endParaRPr>
          </a:p>
        </p:txBody>
      </p:sp>
      <p:pic>
        <p:nvPicPr>
          <p:cNvPr id="10" name="图片 9"/>
          <p:cNvPicPr>
            <a:picLocks noChangeAspect="1"/>
          </p:cNvPicPr>
          <p:nvPr/>
        </p:nvPicPr>
        <p:blipFill>
          <a:blip r:embed="rId2"/>
          <a:srcRect l="20219" t="20219" r="20219" b="20219"/>
          <a:stretch>
            <a:fillRect/>
          </a:stretch>
        </p:blipFill>
        <p:spPr>
          <a:xfrm>
            <a:off x="11115620" y="5873345"/>
            <a:ext cx="848767" cy="848767"/>
          </a:xfrm>
          <a:custGeom>
            <a:avLst/>
            <a:gdLst>
              <a:gd name="connsiteX0" fmla="*/ 1980000 w 3960000"/>
              <a:gd name="connsiteY0" fmla="*/ 0 h 3960000"/>
              <a:gd name="connsiteX1" fmla="*/ 3960000 w 3960000"/>
              <a:gd name="connsiteY1" fmla="*/ 1980000 h 3960000"/>
              <a:gd name="connsiteX2" fmla="*/ 1980000 w 3960000"/>
              <a:gd name="connsiteY2" fmla="*/ 3960000 h 3960000"/>
              <a:gd name="connsiteX3" fmla="*/ 0 w 3960000"/>
              <a:gd name="connsiteY3" fmla="*/ 1980000 h 3960000"/>
              <a:gd name="connsiteX4" fmla="*/ 1980000 w 3960000"/>
              <a:gd name="connsiteY4" fmla="*/ 0 h 39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000" h="3960000">
                <a:moveTo>
                  <a:pt x="1980000" y="0"/>
                </a:moveTo>
                <a:cubicBezTo>
                  <a:pt x="3073524" y="0"/>
                  <a:pt x="3960000" y="886476"/>
                  <a:pt x="3960000" y="1980000"/>
                </a:cubicBezTo>
                <a:cubicBezTo>
                  <a:pt x="3960000" y="3073524"/>
                  <a:pt x="3073524" y="3960000"/>
                  <a:pt x="1980000" y="3960000"/>
                </a:cubicBezTo>
                <a:cubicBezTo>
                  <a:pt x="886476" y="3960000"/>
                  <a:pt x="0" y="3073524"/>
                  <a:pt x="0" y="1980000"/>
                </a:cubicBezTo>
                <a:cubicBezTo>
                  <a:pt x="0" y="886476"/>
                  <a:pt x="886476" y="0"/>
                  <a:pt x="1980000" y="0"/>
                </a:cubicBezTo>
                <a:close/>
              </a:path>
            </a:pathLst>
          </a:cu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intro"/>
          <p:cNvPicPr>
            <a:picLocks noChangeAspect="1"/>
          </p:cNvPicPr>
          <p:nvPr/>
        </p:nvPicPr>
        <p:blipFill>
          <a:blip r:embed="rId1"/>
          <a:stretch>
            <a:fillRect/>
          </a:stretch>
        </p:blipFill>
        <p:spPr>
          <a:xfrm>
            <a:off x="1041400" y="563245"/>
            <a:ext cx="9491345" cy="573214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298450" y="371475"/>
            <a:ext cx="8206740" cy="5295900"/>
          </a:xfrm>
          <a:prstGeom prst="rect">
            <a:avLst/>
          </a:prstGeom>
        </p:spPr>
      </p:pic>
      <p:sp>
        <p:nvSpPr>
          <p:cNvPr id="8" name="文本框 7"/>
          <p:cNvSpPr txBox="1"/>
          <p:nvPr/>
        </p:nvSpPr>
        <p:spPr>
          <a:xfrm>
            <a:off x="465455" y="5734050"/>
            <a:ext cx="7590790" cy="368300"/>
          </a:xfrm>
          <a:prstGeom prst="rect">
            <a:avLst/>
          </a:prstGeom>
          <a:noFill/>
        </p:spPr>
        <p:txBody>
          <a:bodyPr wrap="square" rtlCol="0">
            <a:spAutoFit/>
          </a:bodyPr>
          <a:p>
            <a:r>
              <a:rPr lang="zh-CN" altLang="en-US">
                <a:latin typeface="楷体" panose="02010609060101010101" pitchFamily="49" charset="-122"/>
                <a:ea typeface="楷体" panose="02010609060101010101" pitchFamily="49" charset="-122"/>
              </a:rPr>
              <a:t>红色指代每行最高值，蓝色是指每列最高值，灰色背景是指高于</a:t>
            </a:r>
            <a:r>
              <a:rPr lang="en-US" altLang="zh-CN">
                <a:latin typeface="楷体" panose="02010609060101010101" pitchFamily="49" charset="-122"/>
                <a:ea typeface="楷体" panose="02010609060101010101" pitchFamily="49" charset="-122"/>
              </a:rPr>
              <a:t>base</a:t>
            </a:r>
            <a:r>
              <a:rPr lang="zh-CN" altLang="en-US">
                <a:latin typeface="楷体" panose="02010609060101010101" pitchFamily="49" charset="-122"/>
                <a:ea typeface="楷体" panose="02010609060101010101" pitchFamily="49" charset="-122"/>
              </a:rPr>
              <a:t>的值</a:t>
            </a:r>
            <a:endParaRPr lang="zh-CN" altLang="en-US">
              <a:latin typeface="楷体" panose="02010609060101010101" pitchFamily="49" charset="-122"/>
              <a:ea typeface="楷体" panose="02010609060101010101" pitchFamily="49" charset="-122"/>
            </a:endParaRPr>
          </a:p>
        </p:txBody>
      </p:sp>
      <p:sp>
        <p:nvSpPr>
          <p:cNvPr id="9" name="文本框 8"/>
          <p:cNvSpPr txBox="1"/>
          <p:nvPr/>
        </p:nvSpPr>
        <p:spPr>
          <a:xfrm>
            <a:off x="8313420" y="1056640"/>
            <a:ext cx="2872740" cy="4530090"/>
          </a:xfrm>
          <a:prstGeom prst="rect">
            <a:avLst/>
          </a:prstGeom>
          <a:noFill/>
        </p:spPr>
        <p:txBody>
          <a:bodyPr wrap="square" rtlCol="0" anchor="t">
            <a:noAutofit/>
          </a:bodyPr>
          <a:p>
            <a:r>
              <a:rPr lang="zh-CN" altLang="en-US">
                <a:latin typeface="楷体" panose="02010609060101010101" pitchFamily="49" charset="-122"/>
                <a:ea typeface="楷体" panose="02010609060101010101" pitchFamily="49" charset="-122"/>
              </a:rPr>
              <a:t>Obs.1：Typoglycemia通常会导致模型性能下降，更高级的模型受影响较小。</a:t>
            </a:r>
            <a:endParaRPr lang="zh-CN" altLang="en-US">
              <a:latin typeface="楷体" panose="02010609060101010101" pitchFamily="49" charset="-122"/>
              <a:ea typeface="楷体" panose="02010609060101010101" pitchFamily="49" charset="-122"/>
            </a:endParaRPr>
          </a:p>
          <a:p>
            <a:endParaRPr lang="zh-CN" altLang="en-US">
              <a:latin typeface="楷体" panose="02010609060101010101" pitchFamily="49" charset="-122"/>
              <a:ea typeface="楷体" panose="02010609060101010101" pitchFamily="49" charset="-122"/>
            </a:endParaRPr>
          </a:p>
          <a:p>
            <a:endParaRPr lang="zh-CN" altLang="en-US">
              <a:latin typeface="楷体" panose="02010609060101010101" pitchFamily="49" charset="-122"/>
              <a:ea typeface="楷体" panose="02010609060101010101" pitchFamily="49" charset="-122"/>
            </a:endParaRPr>
          </a:p>
          <a:p>
            <a:r>
              <a:rPr lang="zh-CN" altLang="en-US">
                <a:latin typeface="楷体" panose="02010609060101010101" pitchFamily="49" charset="-122"/>
                <a:ea typeface="楷体" panose="02010609060101010101" pitchFamily="49" charset="-122"/>
              </a:rPr>
              <a:t>Obs.2：</a:t>
            </a:r>
            <a:r>
              <a:rPr lang="en-US" altLang="zh-CN">
                <a:latin typeface="楷体" panose="02010609060101010101" pitchFamily="49" charset="-122"/>
                <a:ea typeface="楷体" panose="02010609060101010101" pitchFamily="49" charset="-122"/>
              </a:rPr>
              <a:t>LLM</a:t>
            </a:r>
            <a:r>
              <a:rPr lang="zh-CN" altLang="en-US">
                <a:latin typeface="楷体" panose="02010609060101010101" pitchFamily="49" charset="-122"/>
                <a:ea typeface="楷体" panose="02010609060101010101" pitchFamily="49" charset="-122"/>
              </a:rPr>
              <a:t>的性能受到影响的程度与排印任务的逻辑复杂度呈正相关。</a:t>
            </a:r>
            <a:endParaRPr lang="zh-CN" altLang="en-US">
              <a:latin typeface="楷体" panose="02010609060101010101" pitchFamily="49" charset="-122"/>
              <a:ea typeface="楷体" panose="02010609060101010101" pitchFamily="49" charset="-122"/>
            </a:endParaRPr>
          </a:p>
          <a:p>
            <a:endParaRPr lang="zh-CN" altLang="en-US">
              <a:latin typeface="楷体" panose="02010609060101010101" pitchFamily="49" charset="-122"/>
              <a:ea typeface="楷体" panose="02010609060101010101" pitchFamily="49" charset="-122"/>
            </a:endParaRPr>
          </a:p>
          <a:p>
            <a:endParaRPr lang="zh-CN" altLang="en-US">
              <a:latin typeface="楷体" panose="02010609060101010101" pitchFamily="49" charset="-122"/>
              <a:ea typeface="楷体" panose="02010609060101010101" pitchFamily="49" charset="-122"/>
            </a:endParaRPr>
          </a:p>
          <a:p>
            <a:r>
              <a:rPr lang="zh-CN" altLang="en-US">
                <a:latin typeface="楷体" panose="02010609060101010101" pitchFamily="49" charset="-122"/>
                <a:ea typeface="楷体" panose="02010609060101010101" pitchFamily="49" charset="-122"/>
              </a:rPr>
              <a:t>Obs.3；扰动的的位置对</a:t>
            </a:r>
            <a:r>
              <a:rPr lang="en-US" altLang="zh-CN">
                <a:latin typeface="楷体" panose="02010609060101010101" pitchFamily="49" charset="-122"/>
                <a:ea typeface="楷体" panose="02010609060101010101" pitchFamily="49" charset="-122"/>
              </a:rPr>
              <a:t>LLM</a:t>
            </a:r>
            <a:r>
              <a:rPr lang="zh-CN" altLang="en-US">
                <a:latin typeface="楷体" panose="02010609060101010101" pitchFamily="49" charset="-122"/>
                <a:ea typeface="楷体" panose="02010609060101010101" pitchFamily="49" charset="-122"/>
              </a:rPr>
              <a:t>的理解有不同的影响。</a:t>
            </a:r>
            <a:endParaRPr lang="zh-CN" altLang="en-US">
              <a:latin typeface="楷体" panose="02010609060101010101" pitchFamily="49" charset="-122"/>
              <a:ea typeface="楷体" panose="02010609060101010101" pitchFamily="49" charset="-122"/>
            </a:endParaRPr>
          </a:p>
          <a:p>
            <a:endParaRPr lang="zh-CN" altLang="en-US">
              <a:latin typeface="楷体" panose="02010609060101010101" pitchFamily="49" charset="-122"/>
              <a:ea typeface="楷体" panose="02010609060101010101" pitchFamily="49" charset="-122"/>
            </a:endParaRPr>
          </a:p>
          <a:p>
            <a:endParaRPr lang="zh-CN" altLang="en-US">
              <a:latin typeface="楷体" panose="02010609060101010101" pitchFamily="49" charset="-122"/>
              <a:ea typeface="楷体" panose="02010609060101010101" pitchFamily="49" charset="-122"/>
            </a:endParaRPr>
          </a:p>
          <a:p>
            <a:r>
              <a:rPr lang="zh-CN" altLang="en-US">
                <a:latin typeface="楷体" panose="02010609060101010101" pitchFamily="49" charset="-122"/>
                <a:ea typeface="楷体" panose="02010609060101010101" pitchFamily="49" charset="-122"/>
              </a:rPr>
              <a:t>这儿研究存在一些反常现象值得研究。</a:t>
            </a:r>
            <a:endParaRPr lang="zh-CN" altLang="en-US">
              <a:latin typeface="楷体" panose="02010609060101010101" pitchFamily="49" charset="-122"/>
              <a:ea typeface="楷体" panose="02010609060101010101" pitchFamily="49" charset="-122"/>
            </a:endParaRPr>
          </a:p>
          <a:p>
            <a:endParaRPr lang="zh-CN" altLang="en-US">
              <a:latin typeface="楷体" panose="02010609060101010101" pitchFamily="49" charset="-122"/>
              <a:ea typeface="楷体" panose="02010609060101010101" pitchFamily="49" charset="-122"/>
            </a:endParaRPr>
          </a:p>
          <a:p>
            <a:endParaRPr lang="zh-CN" altLang="en-US">
              <a:latin typeface="楷体" panose="02010609060101010101" pitchFamily="49" charset="-122"/>
              <a:ea typeface="楷体" panose="02010609060101010101" pitchFamily="49"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81635" y="417195"/>
            <a:ext cx="8562975" cy="400050"/>
          </a:xfrm>
          <a:prstGeom prst="rect">
            <a:avLst/>
          </a:prstGeom>
        </p:spPr>
      </p:pic>
      <p:pic>
        <p:nvPicPr>
          <p:cNvPr id="3" name="图片 2"/>
          <p:cNvPicPr>
            <a:picLocks noChangeAspect="1"/>
          </p:cNvPicPr>
          <p:nvPr/>
        </p:nvPicPr>
        <p:blipFill>
          <a:blip r:embed="rId2"/>
          <a:stretch>
            <a:fillRect/>
          </a:stretch>
        </p:blipFill>
        <p:spPr>
          <a:xfrm>
            <a:off x="244475" y="1080770"/>
            <a:ext cx="5714365" cy="4856480"/>
          </a:xfrm>
          <a:prstGeom prst="rect">
            <a:avLst/>
          </a:prstGeom>
        </p:spPr>
      </p:pic>
      <p:pic>
        <p:nvPicPr>
          <p:cNvPr id="6" name="图片 5"/>
          <p:cNvPicPr>
            <a:picLocks noChangeAspect="1"/>
          </p:cNvPicPr>
          <p:nvPr/>
        </p:nvPicPr>
        <p:blipFill>
          <a:blip r:embed="rId3"/>
          <a:stretch>
            <a:fillRect/>
          </a:stretch>
        </p:blipFill>
        <p:spPr>
          <a:xfrm>
            <a:off x="6004560" y="1080770"/>
            <a:ext cx="5762625" cy="4856480"/>
          </a:xfrm>
          <a:prstGeom prst="rect">
            <a:avLst/>
          </a:prstGeom>
        </p:spPr>
      </p:pic>
      <p:sp>
        <p:nvSpPr>
          <p:cNvPr id="7" name="文本框 6"/>
          <p:cNvSpPr txBox="1"/>
          <p:nvPr/>
        </p:nvSpPr>
        <p:spPr>
          <a:xfrm>
            <a:off x="2682875" y="6061710"/>
            <a:ext cx="5701665" cy="398780"/>
          </a:xfrm>
          <a:prstGeom prst="rect">
            <a:avLst/>
          </a:prstGeom>
          <a:noFill/>
        </p:spPr>
        <p:txBody>
          <a:bodyPr wrap="square" rtlCol="0">
            <a:spAutoFit/>
          </a:bodyPr>
          <a:p>
            <a:r>
              <a:rPr lang="zh-CN" altLang="en-US" sz="2000" b="1">
                <a:latin typeface="楷体" panose="02010609060101010101" pitchFamily="49" charset="-122"/>
                <a:ea typeface="楷体" panose="02010609060101010101" pitchFamily="49" charset="-122"/>
                <a:cs typeface="楷体" panose="02010609060101010101" pitchFamily="49" charset="-122"/>
              </a:rPr>
              <a:t>消耗更多的</a:t>
            </a:r>
            <a:r>
              <a:rPr lang="en-US" altLang="zh-CN" sz="2000" b="1">
                <a:latin typeface="楷体" panose="02010609060101010101" pitchFamily="49" charset="-122"/>
                <a:ea typeface="楷体" panose="02010609060101010101" pitchFamily="49" charset="-122"/>
                <a:cs typeface="楷体" panose="02010609060101010101" pitchFamily="49" charset="-122"/>
              </a:rPr>
              <a:t>token</a:t>
            </a:r>
            <a:r>
              <a:rPr lang="zh-CN" altLang="en-US" sz="2000" b="1">
                <a:latin typeface="楷体" panose="02010609060101010101" pitchFamily="49" charset="-122"/>
                <a:ea typeface="楷体" panose="02010609060101010101" pitchFamily="49" charset="-122"/>
                <a:cs typeface="楷体" panose="02010609060101010101" pitchFamily="49" charset="-122"/>
              </a:rPr>
              <a:t>和时间，和人类行为可以对齐！</a:t>
            </a:r>
            <a:endParaRPr lang="zh-CN" altLang="en-US" sz="2000" b="1">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294005" y="817245"/>
            <a:ext cx="10614025" cy="5153025"/>
          </a:xfrm>
          <a:prstGeom prst="rect">
            <a:avLst/>
          </a:prstGeom>
        </p:spPr>
      </p:pic>
      <p:pic>
        <p:nvPicPr>
          <p:cNvPr id="5" name="图片 4"/>
          <p:cNvPicPr>
            <a:picLocks noChangeAspect="1"/>
          </p:cNvPicPr>
          <p:nvPr/>
        </p:nvPicPr>
        <p:blipFill>
          <a:blip r:embed="rId2"/>
          <a:stretch>
            <a:fillRect/>
          </a:stretch>
        </p:blipFill>
        <p:spPr>
          <a:xfrm>
            <a:off x="495935" y="417195"/>
            <a:ext cx="8562975" cy="4000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63855" y="219710"/>
            <a:ext cx="7639050" cy="428625"/>
          </a:xfrm>
          <a:prstGeom prst="rect">
            <a:avLst/>
          </a:prstGeom>
        </p:spPr>
      </p:pic>
      <p:pic>
        <p:nvPicPr>
          <p:cNvPr id="3" name="图片 2"/>
          <p:cNvPicPr>
            <a:picLocks noChangeAspect="1"/>
          </p:cNvPicPr>
          <p:nvPr/>
        </p:nvPicPr>
        <p:blipFill>
          <a:blip r:embed="rId2"/>
          <a:stretch>
            <a:fillRect/>
          </a:stretch>
        </p:blipFill>
        <p:spPr>
          <a:xfrm>
            <a:off x="481965" y="781050"/>
            <a:ext cx="8972550" cy="2247900"/>
          </a:xfrm>
          <a:prstGeom prst="rect">
            <a:avLst/>
          </a:prstGeom>
        </p:spPr>
      </p:pic>
      <p:pic>
        <p:nvPicPr>
          <p:cNvPr id="6" name="图片 5"/>
          <p:cNvPicPr>
            <a:picLocks noChangeAspect="1"/>
          </p:cNvPicPr>
          <p:nvPr/>
        </p:nvPicPr>
        <p:blipFill>
          <a:blip r:embed="rId3"/>
          <a:stretch>
            <a:fillRect/>
          </a:stretch>
        </p:blipFill>
        <p:spPr>
          <a:xfrm>
            <a:off x="363855" y="3100705"/>
            <a:ext cx="9496425" cy="22383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14274" y="1390650"/>
            <a:ext cx="5201892" cy="1066800"/>
            <a:chOff x="6761" y="6170"/>
            <a:chExt cx="7420" cy="1680"/>
          </a:xfrm>
        </p:grpSpPr>
        <p:sp>
          <p:nvSpPr>
            <p:cNvPr id="8" name="文本框 7"/>
            <p:cNvSpPr txBox="1"/>
            <p:nvPr/>
          </p:nvSpPr>
          <p:spPr>
            <a:xfrm>
              <a:off x="8689" y="7028"/>
              <a:ext cx="1688" cy="822"/>
            </a:xfrm>
            <a:prstGeom prst="rect">
              <a:avLst/>
            </a:prstGeom>
            <a:noFill/>
          </p:spPr>
          <p:txBody>
            <a:bodyPr wrap="square" rtlCol="0">
              <a:spAutoFit/>
            </a:bodyPr>
            <a:p>
              <a:pPr algn="ctr"/>
              <a:r>
                <a:rPr lang="zh-CN" altLang="en-US" sz="1400" dirty="0">
                  <a:latin typeface="楷体" panose="02010609060101010101" pitchFamily="49" charset="-122"/>
                  <a:ea typeface="楷体" panose="02010609060101010101" pitchFamily="49" charset="-122"/>
                </a:rPr>
                <a:t>交流内容</a:t>
              </a:r>
              <a:endParaRPr lang="zh-CN" altLang="en-US" sz="1400" dirty="0">
                <a:latin typeface="楷体" panose="02010609060101010101" pitchFamily="49" charset="-122"/>
                <a:ea typeface="楷体" panose="02010609060101010101" pitchFamily="49" charset="-122"/>
              </a:endParaRPr>
            </a:p>
            <a:p>
              <a:pPr algn="ctr"/>
              <a:r>
                <a:rPr lang="zh-CN" altLang="en-US" sz="1400" dirty="0">
                  <a:latin typeface="楷体" panose="02010609060101010101" pitchFamily="49" charset="-122"/>
                  <a:ea typeface="楷体" panose="02010609060101010101" pitchFamily="49" charset="-122"/>
                </a:rPr>
                <a:t>多样</a:t>
              </a:r>
              <a:endParaRPr lang="zh-CN" altLang="en-US" sz="1400" dirty="0">
                <a:latin typeface="楷体" panose="02010609060101010101" pitchFamily="49" charset="-122"/>
                <a:ea typeface="楷体" panose="02010609060101010101" pitchFamily="49" charset="-122"/>
              </a:endParaRPr>
            </a:p>
          </p:txBody>
        </p:sp>
        <p:sp>
          <p:nvSpPr>
            <p:cNvPr id="9" name="文本框 8"/>
            <p:cNvSpPr txBox="1"/>
            <p:nvPr/>
          </p:nvSpPr>
          <p:spPr>
            <a:xfrm>
              <a:off x="8785" y="6170"/>
              <a:ext cx="1460" cy="822"/>
            </a:xfrm>
            <a:prstGeom prst="rect">
              <a:avLst/>
            </a:prstGeom>
            <a:noFill/>
          </p:spPr>
          <p:txBody>
            <a:bodyPr wrap="square" rtlCol="0">
              <a:spAutoFit/>
            </a:bodyPr>
            <a:p>
              <a:pPr algn="ctr"/>
              <a:r>
                <a:rPr lang="zh-CN" altLang="en-US" sz="1400" dirty="0">
                  <a:latin typeface="楷体" panose="02010609060101010101" pitchFamily="49" charset="-122"/>
                  <a:ea typeface="楷体" panose="02010609060101010101" pitchFamily="49" charset="-122"/>
                </a:rPr>
                <a:t>交流模式多样</a:t>
              </a:r>
              <a:endParaRPr lang="zh-CN" altLang="en-US" sz="1400" dirty="0">
                <a:latin typeface="楷体" panose="02010609060101010101" pitchFamily="49" charset="-122"/>
                <a:ea typeface="楷体" panose="02010609060101010101" pitchFamily="49" charset="-122"/>
              </a:endParaRPr>
            </a:p>
          </p:txBody>
        </p:sp>
        <p:sp>
          <p:nvSpPr>
            <p:cNvPr id="10" name="文本框 9"/>
            <p:cNvSpPr txBox="1"/>
            <p:nvPr/>
          </p:nvSpPr>
          <p:spPr>
            <a:xfrm>
              <a:off x="10813" y="6170"/>
              <a:ext cx="2528" cy="483"/>
            </a:xfrm>
            <a:prstGeom prst="rect">
              <a:avLst/>
            </a:prstGeom>
            <a:noFill/>
          </p:spPr>
          <p:txBody>
            <a:bodyPr wrap="square" rtlCol="0">
              <a:spAutoFit/>
            </a:bodyPr>
            <a:p>
              <a:r>
                <a:rPr lang="zh-CN" altLang="en-US" sz="1400" dirty="0">
                  <a:latin typeface="楷体" panose="02010609060101010101" pitchFamily="49" charset="-122"/>
                  <a:ea typeface="楷体" panose="02010609060101010101" pitchFamily="49" charset="-122"/>
                </a:rPr>
                <a:t>拓扑结构过于复杂</a:t>
              </a:r>
              <a:endParaRPr lang="zh-CN" altLang="en-US" sz="1400" dirty="0">
                <a:latin typeface="楷体" panose="02010609060101010101" pitchFamily="49" charset="-122"/>
                <a:ea typeface="楷体" panose="02010609060101010101" pitchFamily="49" charset="-122"/>
              </a:endParaRPr>
            </a:p>
          </p:txBody>
        </p:sp>
        <p:sp>
          <p:nvSpPr>
            <p:cNvPr id="11" name="文本框 10"/>
            <p:cNvSpPr txBox="1"/>
            <p:nvPr/>
          </p:nvSpPr>
          <p:spPr>
            <a:xfrm>
              <a:off x="10813" y="7175"/>
              <a:ext cx="3368" cy="483"/>
            </a:xfrm>
            <a:prstGeom prst="rect">
              <a:avLst/>
            </a:prstGeom>
            <a:noFill/>
          </p:spPr>
          <p:txBody>
            <a:bodyPr wrap="square" rtlCol="0">
              <a:spAutoFit/>
            </a:bodyPr>
            <a:p>
              <a:r>
                <a:rPr lang="zh-CN" altLang="en-US" sz="1400" dirty="0">
                  <a:latin typeface="楷体" panose="02010609060101010101" pitchFamily="49" charset="-122"/>
                  <a:ea typeface="楷体" panose="02010609060101010101" pitchFamily="49" charset="-122"/>
                </a:rPr>
                <a:t>内容过于耗钱</a:t>
              </a:r>
              <a:endParaRPr lang="zh-CN" altLang="en-US" sz="1400" dirty="0">
                <a:latin typeface="楷体" panose="02010609060101010101" pitchFamily="49" charset="-122"/>
                <a:ea typeface="楷体" panose="02010609060101010101" pitchFamily="49" charset="-122"/>
              </a:endParaRPr>
            </a:p>
          </p:txBody>
        </p:sp>
        <p:sp>
          <p:nvSpPr>
            <p:cNvPr id="12" name="左大括号 11"/>
            <p:cNvSpPr/>
            <p:nvPr/>
          </p:nvSpPr>
          <p:spPr>
            <a:xfrm>
              <a:off x="8526" y="6338"/>
              <a:ext cx="278" cy="966"/>
            </a:xfrm>
            <a:prstGeom prst="leftBrace">
              <a:avLst>
                <a:gd name="adj1" fmla="val 40990"/>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sz="1400"/>
            </a:p>
          </p:txBody>
        </p:sp>
        <p:sp>
          <p:nvSpPr>
            <p:cNvPr id="13" name="右箭头 36"/>
            <p:cNvSpPr/>
            <p:nvPr/>
          </p:nvSpPr>
          <p:spPr>
            <a:xfrm>
              <a:off x="10402" y="6268"/>
              <a:ext cx="278" cy="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p>
          </p:txBody>
        </p:sp>
        <p:sp>
          <p:nvSpPr>
            <p:cNvPr id="14" name="右箭头 37"/>
            <p:cNvSpPr/>
            <p:nvPr/>
          </p:nvSpPr>
          <p:spPr>
            <a:xfrm>
              <a:off x="10402" y="7304"/>
              <a:ext cx="278" cy="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p>
          </p:txBody>
        </p:sp>
        <p:sp>
          <p:nvSpPr>
            <p:cNvPr id="15" name="文本框 14"/>
            <p:cNvSpPr txBox="1"/>
            <p:nvPr/>
          </p:nvSpPr>
          <p:spPr>
            <a:xfrm>
              <a:off x="6761" y="6433"/>
              <a:ext cx="1966" cy="611"/>
            </a:xfrm>
            <a:prstGeom prst="rect">
              <a:avLst/>
            </a:prstGeom>
            <a:noFill/>
          </p:spPr>
          <p:txBody>
            <a:bodyPr wrap="square" rtlCol="0">
              <a:noAutofit/>
            </a:bodyPr>
            <a:p>
              <a:pPr algn="just">
                <a:lnSpc>
                  <a:spcPct val="150000"/>
                </a:lnSpc>
              </a:pPr>
              <a:r>
                <a:rPr lang="en-US" altLang="zh-CN" sz="1400" i="1" dirty="0">
                  <a:solidFill>
                    <a:schemeClr val="accent5">
                      <a:lumMod val="50000"/>
                    </a:schemeClr>
                  </a:solidFill>
                  <a:sym typeface="+mn-ea"/>
                </a:rPr>
                <a:t>Agent</a:t>
              </a:r>
              <a:r>
                <a:rPr lang="zh-CN" altLang="en-US" sz="1400" i="1" dirty="0">
                  <a:solidFill>
                    <a:schemeClr val="accent5">
                      <a:lumMod val="50000"/>
                    </a:schemeClr>
                  </a:solidFill>
                  <a:sym typeface="+mn-ea"/>
                </a:rPr>
                <a:t>交流</a:t>
              </a:r>
              <a:endParaRPr lang="zh-CN" altLang="en-US" sz="1400" b="1" i="1" dirty="0">
                <a:solidFill>
                  <a:schemeClr val="accent5">
                    <a:lumMod val="50000"/>
                  </a:schemeClr>
                </a:solidFill>
                <a:latin typeface="微软雅黑" panose="020B0503020204020204" pitchFamily="34" charset="-122"/>
                <a:ea typeface="微软雅黑" panose="020B0503020204020204" pitchFamily="34" charset="-122"/>
                <a:sym typeface="+mn-ea"/>
              </a:endParaRPr>
            </a:p>
          </p:txBody>
        </p:sp>
      </p:grpSp>
      <p:sp>
        <p:nvSpPr>
          <p:cNvPr id="36" name="文本框 35"/>
          <p:cNvSpPr txBox="1"/>
          <p:nvPr/>
        </p:nvSpPr>
        <p:spPr>
          <a:xfrm>
            <a:off x="5589270" y="1352550"/>
            <a:ext cx="3669030" cy="922020"/>
          </a:xfrm>
          <a:prstGeom prst="rect">
            <a:avLst/>
          </a:prstGeom>
          <a:noFill/>
        </p:spPr>
        <p:txBody>
          <a:bodyPr wrap="square" rtlCol="0">
            <a:spAutoFit/>
          </a:bodyPr>
          <a:p>
            <a:pPr marL="171450" indent="-171450">
              <a:lnSpc>
                <a:spcPct val="150000"/>
              </a:lnSpc>
              <a:buFont typeface="Wingdings" panose="05000000000000000000" pitchFamily="2" charset="2"/>
              <a:buChar char="ü"/>
            </a:pPr>
            <a:r>
              <a:rPr kumimoji="1" lang="zh-CN" sz="1200" b="1" dirty="0">
                <a:latin typeface="微软雅黑" panose="020B0503020204020204" pitchFamily="34" charset="-122"/>
                <a:ea typeface="微软雅黑" panose="020B0503020204020204" pitchFamily="34" charset="-122"/>
              </a:rPr>
              <a:t>更高效率的通讯</a:t>
            </a:r>
            <a:endParaRPr kumimoji="1" lang="zh-CN" sz="1200" b="1" dirty="0">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ü"/>
            </a:pPr>
            <a:r>
              <a:rPr kumimoji="1" lang="zh-CN" altLang="en-US" sz="1200" b="1" dirty="0">
                <a:latin typeface="微软雅黑" panose="020B0503020204020204" pitchFamily="34" charset="-122"/>
                <a:ea typeface="微软雅黑" panose="020B0503020204020204" pitchFamily="34" charset="-122"/>
              </a:rPr>
              <a:t>更加省钱，对</a:t>
            </a:r>
            <a:r>
              <a:rPr kumimoji="1" lang="en-US" altLang="zh-CN" sz="1200" b="1" dirty="0">
                <a:latin typeface="微软雅黑" panose="020B0503020204020204" pitchFamily="34" charset="-122"/>
                <a:ea typeface="微软雅黑" panose="020B0503020204020204" pitchFamily="34" charset="-122"/>
              </a:rPr>
              <a:t>token</a:t>
            </a:r>
            <a:r>
              <a:rPr kumimoji="1" lang="zh-CN" altLang="en-US" sz="1200" b="1" dirty="0">
                <a:latin typeface="微软雅黑" panose="020B0503020204020204" pitchFamily="34" charset="-122"/>
                <a:ea typeface="微软雅黑" panose="020B0503020204020204" pitchFamily="34" charset="-122"/>
              </a:rPr>
              <a:t>的调用节省了时间</a:t>
            </a:r>
            <a:endParaRPr kumimoji="1" lang="zh-CN" altLang="en-US" sz="1200" b="1" dirty="0">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ü"/>
            </a:pPr>
            <a:r>
              <a:rPr kumimoji="1" lang="zh-CN" altLang="en-US" sz="1200" b="1" dirty="0">
                <a:latin typeface="微软雅黑" panose="020B0503020204020204" pitchFamily="34" charset="-122"/>
                <a:ea typeface="微软雅黑" panose="020B0503020204020204" pitchFamily="34" charset="-122"/>
              </a:rPr>
              <a:t>存在问题</a:t>
            </a:r>
            <a:r>
              <a:rPr kumimoji="1" lang="en-US" altLang="zh-CN" sz="1200" b="1" dirty="0">
                <a:latin typeface="微软雅黑" panose="020B0503020204020204" pitchFamily="34" charset="-122"/>
                <a:ea typeface="微软雅黑" panose="020B0503020204020204" pitchFamily="34" charset="-122"/>
              </a:rPr>
              <a:t>Agent</a:t>
            </a:r>
            <a:r>
              <a:rPr kumimoji="1" lang="zh-CN" altLang="en-US" sz="1200" b="1" dirty="0">
                <a:latin typeface="微软雅黑" panose="020B0503020204020204" pitchFamily="34" charset="-122"/>
                <a:ea typeface="微软雅黑" panose="020B0503020204020204" pitchFamily="34" charset="-122"/>
              </a:rPr>
              <a:t>很难定位，直接破坏整个系统</a:t>
            </a:r>
            <a:endParaRPr kumimoji="1" lang="zh-CN" altLang="en-US" sz="12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316865" y="154305"/>
            <a:ext cx="8448675" cy="904875"/>
          </a:xfrm>
          <a:prstGeom prst="rect">
            <a:avLst/>
          </a:prstGeom>
        </p:spPr>
      </p:pic>
      <p:pic>
        <p:nvPicPr>
          <p:cNvPr id="4" name="图片 3"/>
          <p:cNvPicPr>
            <a:picLocks noChangeAspect="1"/>
          </p:cNvPicPr>
          <p:nvPr/>
        </p:nvPicPr>
        <p:blipFill>
          <a:blip r:embed="rId2"/>
          <a:stretch>
            <a:fillRect/>
          </a:stretch>
        </p:blipFill>
        <p:spPr>
          <a:xfrm>
            <a:off x="431165" y="2964180"/>
            <a:ext cx="4448175" cy="3564890"/>
          </a:xfrm>
          <a:prstGeom prst="rect">
            <a:avLst/>
          </a:prstGeom>
        </p:spPr>
      </p:pic>
      <p:pic>
        <p:nvPicPr>
          <p:cNvPr id="16" name="图片 15"/>
          <p:cNvPicPr>
            <a:picLocks noChangeAspect="1"/>
          </p:cNvPicPr>
          <p:nvPr/>
        </p:nvPicPr>
        <p:blipFill>
          <a:blip r:embed="rId3"/>
          <a:stretch>
            <a:fillRect/>
          </a:stretch>
        </p:blipFill>
        <p:spPr>
          <a:xfrm>
            <a:off x="4879340" y="3202305"/>
            <a:ext cx="6294755" cy="32581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54635" y="895985"/>
            <a:ext cx="10812145" cy="3761105"/>
          </a:xfrm>
          <a:prstGeom prst="rect">
            <a:avLst/>
          </a:prstGeom>
        </p:spPr>
      </p:pic>
      <p:sp>
        <p:nvSpPr>
          <p:cNvPr id="5" name="文本框 4"/>
          <p:cNvSpPr txBox="1"/>
          <p:nvPr/>
        </p:nvSpPr>
        <p:spPr>
          <a:xfrm>
            <a:off x="371475" y="4909820"/>
            <a:ext cx="10578465" cy="645160"/>
          </a:xfrm>
          <a:prstGeom prst="rect">
            <a:avLst/>
          </a:prstGeom>
          <a:noFill/>
        </p:spPr>
        <p:txBody>
          <a:bodyPr wrap="square" rtlCol="0">
            <a:spAutoFit/>
          </a:bodyPr>
          <a:p>
            <a:r>
              <a:rPr lang="zh-CN" altLang="en-US">
                <a:latin typeface="楷体" panose="02010609060101010101" pitchFamily="49" charset="-122"/>
                <a:ea typeface="楷体" panose="02010609060101010101" pitchFamily="49" charset="-122"/>
                <a:cs typeface="楷体" panose="02010609060101010101" pitchFamily="49" charset="-122"/>
              </a:rPr>
              <a:t>不同架构对于内部外部的</a:t>
            </a:r>
            <a:r>
              <a:rPr lang="en-US" altLang="zh-CN">
                <a:latin typeface="楷体" panose="02010609060101010101" pitchFamily="49" charset="-122"/>
                <a:ea typeface="楷体" panose="02010609060101010101" pitchFamily="49" charset="-122"/>
                <a:cs typeface="楷体" panose="02010609060101010101" pitchFamily="49" charset="-122"/>
              </a:rPr>
              <a:t>token</a:t>
            </a:r>
            <a:r>
              <a:rPr lang="zh-CN" altLang="en-US">
                <a:latin typeface="楷体" panose="02010609060101010101" pitchFamily="49" charset="-122"/>
                <a:ea typeface="楷体" panose="02010609060101010101" pitchFamily="49" charset="-122"/>
                <a:cs typeface="楷体" panose="02010609060101010101" pitchFamily="49" charset="-122"/>
              </a:rPr>
              <a:t>消耗是巨大的（左一），不同模型为了追求更好的性能消耗的</a:t>
            </a:r>
            <a:r>
              <a:rPr lang="en-US" altLang="zh-CN">
                <a:latin typeface="楷体" panose="02010609060101010101" pitchFamily="49" charset="-122"/>
                <a:ea typeface="楷体" panose="02010609060101010101" pitchFamily="49" charset="-122"/>
                <a:cs typeface="楷体" panose="02010609060101010101" pitchFamily="49" charset="-122"/>
              </a:rPr>
              <a:t>token</a:t>
            </a:r>
            <a:r>
              <a:rPr lang="zh-CN" altLang="en-US">
                <a:latin typeface="楷体" panose="02010609060101010101" pitchFamily="49" charset="-122"/>
                <a:ea typeface="楷体" panose="02010609060101010101" pitchFamily="49" charset="-122"/>
                <a:cs typeface="楷体" panose="02010609060101010101" pitchFamily="49" charset="-122"/>
              </a:rPr>
              <a:t>越来越多，导致了经济损失很大，但却没有一个很好的方法来判断系统的聊天效率问题。</a:t>
            </a:r>
            <a:endParaRPr lang="zh-CN" altLang="en-US">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330200" y="24765"/>
            <a:ext cx="7947660" cy="6434455"/>
          </a:xfrm>
          <a:prstGeom prst="rect">
            <a:avLst/>
          </a:prstGeom>
        </p:spPr>
      </p:pic>
      <p:sp>
        <p:nvSpPr>
          <p:cNvPr id="4" name="文本框 3"/>
          <p:cNvSpPr txBox="1"/>
          <p:nvPr/>
        </p:nvSpPr>
        <p:spPr>
          <a:xfrm>
            <a:off x="8408670" y="460375"/>
            <a:ext cx="2775585" cy="1198880"/>
          </a:xfrm>
          <a:prstGeom prst="rect">
            <a:avLst/>
          </a:prstGeom>
          <a:noFill/>
        </p:spPr>
        <p:txBody>
          <a:bodyPr wrap="square" rtlCol="0">
            <a:spAutoFit/>
          </a:bodyPr>
          <a:p>
            <a:r>
              <a:rPr lang="zh-CN" altLang="en-US">
                <a:latin typeface="楷体" panose="02010609060101010101" pitchFamily="49" charset="-122"/>
                <a:ea typeface="楷体" panose="02010609060101010101" pitchFamily="49" charset="-122"/>
                <a:cs typeface="楷体" panose="02010609060101010101" pitchFamily="49" charset="-122"/>
              </a:rPr>
              <a:t>对于</a:t>
            </a:r>
            <a:r>
              <a:rPr lang="en-US" altLang="zh-CN">
                <a:latin typeface="楷体" panose="02010609060101010101" pitchFamily="49" charset="-122"/>
                <a:ea typeface="楷体" panose="02010609060101010101" pitchFamily="49" charset="-122"/>
                <a:cs typeface="楷体" panose="02010609060101010101" pitchFamily="49" charset="-122"/>
              </a:rPr>
              <a:t>agent</a:t>
            </a:r>
            <a:r>
              <a:rPr lang="zh-CN" altLang="en-US">
                <a:latin typeface="楷体" panose="02010609060101010101" pitchFamily="49" charset="-122"/>
                <a:ea typeface="楷体" panose="02010609060101010101" pitchFamily="49" charset="-122"/>
                <a:cs typeface="楷体" panose="02010609060101010101" pitchFamily="49" charset="-122"/>
              </a:rPr>
              <a:t>拓扑结构的边进行剪枝，剪枝过程需要通过根据相关的梯度来判断重要性。</a:t>
            </a:r>
            <a:endParaRPr lang="zh-CN" altLang="en-US">
              <a:latin typeface="楷体" panose="02010609060101010101" pitchFamily="49" charset="-122"/>
              <a:ea typeface="楷体" panose="02010609060101010101" pitchFamily="49" charset="-122"/>
              <a:cs typeface="楷体" panose="02010609060101010101" pitchFamily="49" charset="-122"/>
            </a:endParaRPr>
          </a:p>
        </p:txBody>
      </p:sp>
      <p:pic>
        <p:nvPicPr>
          <p:cNvPr id="6" name="图片 5"/>
          <p:cNvPicPr>
            <a:picLocks noChangeAspect="1"/>
          </p:cNvPicPr>
          <p:nvPr/>
        </p:nvPicPr>
        <p:blipFill>
          <a:blip r:embed="rId2"/>
          <a:srcRect t="54003" b="22"/>
          <a:stretch>
            <a:fillRect/>
          </a:stretch>
        </p:blipFill>
        <p:spPr>
          <a:xfrm>
            <a:off x="8408670" y="3420110"/>
            <a:ext cx="2743835" cy="1349375"/>
          </a:xfrm>
          <a:prstGeom prst="rect">
            <a:avLst/>
          </a:prstGeom>
        </p:spPr>
      </p:pic>
      <p:sp>
        <p:nvSpPr>
          <p:cNvPr id="7" name="文本框 6"/>
          <p:cNvSpPr txBox="1"/>
          <p:nvPr/>
        </p:nvSpPr>
        <p:spPr>
          <a:xfrm>
            <a:off x="8408670" y="4835525"/>
            <a:ext cx="2940050" cy="829945"/>
          </a:xfrm>
          <a:prstGeom prst="rect">
            <a:avLst/>
          </a:prstGeom>
          <a:noFill/>
        </p:spPr>
        <p:txBody>
          <a:bodyPr wrap="square" rtlCol="0">
            <a:spAutoFit/>
          </a:bodyPr>
          <a:p>
            <a:r>
              <a:rPr lang="zh-CN" altLang="en-US" sz="1600">
                <a:latin typeface="楷体" panose="02010609060101010101" pitchFamily="49" charset="-122"/>
                <a:ea typeface="楷体" panose="02010609060101010101" pitchFamily="49" charset="-122"/>
              </a:rPr>
              <a:t>对交流的内容进行求导，并采用强化学习方式来判断每个内容的重要性。</a:t>
            </a:r>
            <a:endParaRPr lang="zh-CN" altLang="en-US" sz="1600">
              <a:latin typeface="楷体" panose="02010609060101010101" pitchFamily="49" charset="-122"/>
              <a:ea typeface="楷体" panose="02010609060101010101" pitchFamily="49" charset="-122"/>
            </a:endParaRPr>
          </a:p>
        </p:txBody>
      </p:sp>
      <p:pic>
        <p:nvPicPr>
          <p:cNvPr id="9" name="图片 8"/>
          <p:cNvPicPr>
            <a:picLocks noChangeAspect="1"/>
          </p:cNvPicPr>
          <p:nvPr/>
        </p:nvPicPr>
        <p:blipFill>
          <a:blip r:embed="rId3"/>
          <a:stretch>
            <a:fillRect/>
          </a:stretch>
        </p:blipFill>
        <p:spPr>
          <a:xfrm>
            <a:off x="8363585" y="1845945"/>
            <a:ext cx="2868930" cy="1387475"/>
          </a:xfrm>
          <a:prstGeom prst="rect">
            <a:avLst/>
          </a:prstGeom>
        </p:spPr>
      </p:pic>
      <p:sp>
        <p:nvSpPr>
          <p:cNvPr id="11" name="文本框 10"/>
          <p:cNvSpPr txBox="1"/>
          <p:nvPr/>
        </p:nvSpPr>
        <p:spPr>
          <a:xfrm>
            <a:off x="497205" y="6490970"/>
            <a:ext cx="4711700" cy="306705"/>
          </a:xfrm>
          <a:prstGeom prst="rect">
            <a:avLst/>
          </a:prstGeom>
          <a:noFill/>
        </p:spPr>
        <p:txBody>
          <a:bodyPr wrap="square" rtlCol="0">
            <a:spAutoFit/>
          </a:bodyPr>
          <a:p>
            <a:r>
              <a:rPr lang="en-US" altLang="zh-CN" sz="1400">
                <a:latin typeface="Times New Roman" panose="02020603050405020304" pitchFamily="18" charset="0"/>
                <a:cs typeface="Times New Roman" panose="02020603050405020304" pitchFamily="18" charset="0"/>
              </a:rPr>
              <a:t>1. GPTSwarm: Language Agents as Optimizable Graphs</a:t>
            </a:r>
            <a:endParaRPr lang="en-US" altLang="zh-CN" sz="140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802640" y="0"/>
            <a:ext cx="4988560" cy="3683635"/>
          </a:xfrm>
          <a:prstGeom prst="rect">
            <a:avLst/>
          </a:prstGeom>
        </p:spPr>
      </p:pic>
      <p:sp>
        <p:nvSpPr>
          <p:cNvPr id="10" name="文本框 9"/>
          <p:cNvSpPr txBox="1"/>
          <p:nvPr/>
        </p:nvSpPr>
        <p:spPr>
          <a:xfrm>
            <a:off x="6021070" y="174625"/>
            <a:ext cx="4064000" cy="3415030"/>
          </a:xfrm>
          <a:prstGeom prst="rect">
            <a:avLst/>
          </a:prstGeom>
          <a:noFill/>
        </p:spPr>
        <p:txBody>
          <a:bodyPr wrap="square" rtlCol="0">
            <a:spAutoFit/>
          </a:bodyPr>
          <a:p>
            <a:r>
              <a:rPr lang="zh-CN" altLang="en-US">
                <a:sym typeface="+mn-ea"/>
              </a:rPr>
              <a:t>信息分层：</a:t>
            </a:r>
            <a:endParaRPr lang="zh-CN" altLang="en-US"/>
          </a:p>
          <a:p>
            <a:endParaRPr lang="en-US" altLang="zh-CN"/>
          </a:p>
          <a:p>
            <a:endParaRPr lang="en-US" altLang="zh-CN"/>
          </a:p>
          <a:p>
            <a:r>
              <a:rPr lang="en-US" altLang="zh-CN"/>
              <a:t>[A-&gt;B] relationship 1, content 1</a:t>
            </a:r>
            <a:endParaRPr lang="en-US" altLang="zh-CN"/>
          </a:p>
          <a:p>
            <a:r>
              <a:rPr lang="en-US" altLang="zh-CN">
                <a:sym typeface="+mn-ea"/>
              </a:rPr>
              <a:t>[A-&gt;C] relationship 2, content 2</a:t>
            </a:r>
            <a:endParaRPr lang="en-US" altLang="zh-CN"/>
          </a:p>
          <a:p>
            <a:r>
              <a:rPr lang="en-US" altLang="zh-CN">
                <a:sym typeface="+mn-ea"/>
              </a:rPr>
              <a:t>[B-&gt;D] relationship 3, content 3</a:t>
            </a:r>
            <a:endParaRPr lang="en-US" altLang="zh-CN"/>
          </a:p>
          <a:p>
            <a:r>
              <a:rPr lang="en-US" altLang="zh-CN">
                <a:sym typeface="+mn-ea"/>
              </a:rPr>
              <a:t>[D-&gt;E] relationship 4, content 4</a:t>
            </a:r>
            <a:endParaRPr lang="en-US" altLang="zh-CN"/>
          </a:p>
          <a:p>
            <a:endParaRPr lang="en-US" altLang="zh-CN"/>
          </a:p>
          <a:p>
            <a:endParaRPr lang="en-US" altLang="zh-CN"/>
          </a:p>
          <a:p>
            <a:r>
              <a:rPr lang="zh-CN" altLang="en-US"/>
              <a:t>针对不同关系，来实现信息的分层流动和定向控制，这是一个特别重要的</a:t>
            </a:r>
            <a:r>
              <a:rPr lang="en-US" altLang="zh-CN"/>
              <a:t>topic</a:t>
            </a:r>
            <a:r>
              <a:rPr lang="zh-CN" altLang="en-US"/>
              <a:t>，包含信息的管控和治疗</a:t>
            </a:r>
            <a:endParaRPr lang="zh-CN" altLang="en-US"/>
          </a:p>
        </p:txBody>
      </p:sp>
      <p:pic>
        <p:nvPicPr>
          <p:cNvPr id="12" name="图片 11"/>
          <p:cNvPicPr>
            <a:picLocks noChangeAspect="1"/>
          </p:cNvPicPr>
          <p:nvPr/>
        </p:nvPicPr>
        <p:blipFill>
          <a:blip r:embed="rId2"/>
          <a:stretch>
            <a:fillRect/>
          </a:stretch>
        </p:blipFill>
        <p:spPr>
          <a:xfrm>
            <a:off x="1633220" y="3860800"/>
            <a:ext cx="3437255" cy="2917825"/>
          </a:xfrm>
          <a:prstGeom prst="rect">
            <a:avLst/>
          </a:prstGeom>
        </p:spPr>
      </p:pic>
      <p:pic>
        <p:nvPicPr>
          <p:cNvPr id="13" name="图片 12"/>
          <p:cNvPicPr>
            <a:picLocks noChangeAspect="1"/>
          </p:cNvPicPr>
          <p:nvPr/>
        </p:nvPicPr>
        <p:blipFill>
          <a:blip r:embed="rId3"/>
          <a:stretch>
            <a:fillRect/>
          </a:stretch>
        </p:blipFill>
        <p:spPr>
          <a:xfrm>
            <a:off x="5471160" y="4206240"/>
            <a:ext cx="3699510" cy="2572385"/>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1"/>
          <a:stretch>
            <a:fillRect/>
          </a:stretch>
        </p:blipFill>
        <p:spPr>
          <a:xfrm>
            <a:off x="313690" y="179705"/>
            <a:ext cx="6414770" cy="6499225"/>
          </a:xfrm>
          <a:prstGeom prst="rect">
            <a:avLst/>
          </a:prstGeom>
        </p:spPr>
      </p:pic>
      <p:pic>
        <p:nvPicPr>
          <p:cNvPr id="18" name="Picture 2" desc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8319" y="4671778"/>
            <a:ext cx="5206429" cy="1898855"/>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6728225" y="468441"/>
            <a:ext cx="3121367" cy="369332"/>
          </a:xfrm>
          <a:prstGeom prst="rect">
            <a:avLst/>
          </a:prstGeom>
          <a:noFill/>
        </p:spPr>
        <p:txBody>
          <a:bodyPr wrap="none" rtlCol="0">
            <a:spAutoFit/>
          </a:bodyPr>
          <a:p>
            <a:r>
              <a:rPr kumimoji="1" lang="en-US" altLang="zh-CN" b="1" dirty="0">
                <a:solidFill>
                  <a:srgbClr val="E36275"/>
                </a:solidFill>
                <a:latin typeface="PingFang SC Semibold" panose="020B0400000000000000" pitchFamily="34" charset="-122"/>
                <a:ea typeface="PingFang SC Semibold" panose="020B0400000000000000" pitchFamily="34" charset="-122"/>
              </a:rPr>
              <a:t>STAY.Agent</a:t>
            </a:r>
            <a:r>
              <a:rPr kumimoji="1" lang="zh-CN" altLang="en-US" b="1" dirty="0">
                <a:solidFill>
                  <a:srgbClr val="E36275"/>
                </a:solidFill>
                <a:latin typeface="PingFang SC Semibold" panose="020B0400000000000000" pitchFamily="34" charset="-122"/>
                <a:ea typeface="PingFang SC Semibold" panose="020B0400000000000000" pitchFamily="34" charset="-122"/>
              </a:rPr>
              <a:t>平台的核心价值</a:t>
            </a:r>
            <a:endParaRPr kumimoji="1" lang="zh-CN" altLang="en-US" b="1" dirty="0">
              <a:solidFill>
                <a:srgbClr val="E36275"/>
              </a:solidFill>
              <a:latin typeface="PingFang SC Semibold" panose="020B0400000000000000" pitchFamily="34" charset="-122"/>
              <a:ea typeface="PingFang SC Semibold" panose="020B0400000000000000" pitchFamily="34" charset="-122"/>
            </a:endParaRPr>
          </a:p>
        </p:txBody>
      </p:sp>
      <p:sp>
        <p:nvSpPr>
          <p:cNvPr id="14" name="文本框 13"/>
          <p:cNvSpPr txBox="1"/>
          <p:nvPr/>
        </p:nvSpPr>
        <p:spPr>
          <a:xfrm>
            <a:off x="6728225" y="942557"/>
            <a:ext cx="4699622" cy="1390702"/>
          </a:xfrm>
          <a:prstGeom prst="rect">
            <a:avLst/>
          </a:prstGeom>
          <a:noFill/>
        </p:spPr>
        <p:txBody>
          <a:bodyPr wrap="square">
            <a:spAutoFit/>
          </a:bodyPr>
          <a:p>
            <a:pPr>
              <a:lnSpc>
                <a:spcPts val="1740"/>
              </a:lnSpc>
            </a:pPr>
            <a:r>
              <a:rPr lang="zh-CN" altLang="zh-CN" sz="1200" dirty="0">
                <a:solidFill>
                  <a:schemeClr val="tx1">
                    <a:lumMod val="50000"/>
                    <a:lumOff val="50000"/>
                  </a:schemeClr>
                </a:solidFill>
                <a:latin typeface="PingFang SC Light" panose="020B0300000000000000" pitchFamily="34" charset="-122"/>
                <a:ea typeface="PingFang SC Light" panose="020B0300000000000000" pitchFamily="34" charset="-122"/>
              </a:rPr>
              <a:t>我们的愿景是创建一个全球性的社交平台，使每位用户成为其社交体验的主人。通过大语言模型技术，</a:t>
            </a:r>
            <a:r>
              <a:rPr lang="en-US" altLang="zh-CN" sz="1200" dirty="0">
                <a:solidFill>
                  <a:schemeClr val="tx1">
                    <a:lumMod val="50000"/>
                    <a:lumOff val="50000"/>
                  </a:schemeClr>
                </a:solidFill>
                <a:latin typeface="PingFang SC Light" panose="020B0300000000000000" pitchFamily="34" charset="-122"/>
                <a:ea typeface="PingFang SC Light" panose="020B0300000000000000" pitchFamily="34" charset="-122"/>
              </a:rPr>
              <a:t>STAY.Agent</a:t>
            </a:r>
            <a:r>
              <a:rPr lang="zh-CN" altLang="zh-CN" sz="1200" dirty="0">
                <a:solidFill>
                  <a:schemeClr val="tx1">
                    <a:lumMod val="50000"/>
                    <a:lumOff val="50000"/>
                  </a:schemeClr>
                </a:solidFill>
                <a:latin typeface="PingFang SC Light" panose="020B0300000000000000" pitchFamily="34" charset="-122"/>
                <a:ea typeface="PingFang SC Light" panose="020B0300000000000000" pitchFamily="34" charset="-122"/>
              </a:rPr>
              <a:t>让用户高效定制独特的社交产品，并能感知用户的需求、自主决策执行，甚至学会用户的习惯，为用户提供更加个性化的服务。我们致力于打破传统社交媒体的界限，打造一个互动性强、智能便捷的平台，让用户通过创新实现社交梦想，并构建紧密包容的数字内容生态</a:t>
            </a:r>
            <a:endParaRPr lang="zh-CN" altLang="zh-CN" sz="1200" dirty="0">
              <a:solidFill>
                <a:schemeClr val="tx1">
                  <a:lumMod val="50000"/>
                  <a:lumOff val="50000"/>
                </a:schemeClr>
              </a:solidFill>
              <a:latin typeface="PingFang SC Light" panose="020B0300000000000000" pitchFamily="34" charset="-122"/>
              <a:ea typeface="PingFang SC Light" panose="020B0300000000000000" pitchFamily="34" charset="-122"/>
            </a:endParaRPr>
          </a:p>
        </p:txBody>
      </p:sp>
      <p:sp>
        <p:nvSpPr>
          <p:cNvPr id="15" name="文本框 14"/>
          <p:cNvSpPr txBox="1"/>
          <p:nvPr/>
        </p:nvSpPr>
        <p:spPr>
          <a:xfrm>
            <a:off x="6685280" y="2580005"/>
            <a:ext cx="4590415" cy="1958340"/>
          </a:xfrm>
          <a:prstGeom prst="rect">
            <a:avLst/>
          </a:prstGeom>
          <a:noFill/>
        </p:spPr>
        <p:txBody>
          <a:bodyPr wrap="square" rtlCol="0">
            <a:spAutoFit/>
          </a:bodyPr>
          <a:p>
            <a:pPr>
              <a:lnSpc>
                <a:spcPts val="1820"/>
              </a:lnSpc>
            </a:pPr>
            <a:r>
              <a:rPr lang="en-GB" altLang="zh-CN" sz="1300" dirty="0">
                <a:latin typeface="PingFang SC Light" panose="020B0300000000000000" pitchFamily="34" charset="-122"/>
                <a:ea typeface="PingFang SC Light" panose="020B0300000000000000" pitchFamily="34" charset="-122"/>
              </a:rPr>
              <a:t>STAY.Agent</a:t>
            </a:r>
            <a:r>
              <a:rPr lang="zh-CN" altLang="en-US" sz="1300" dirty="0">
                <a:latin typeface="PingFang SC Light" panose="020B0300000000000000" pitchFamily="34" charset="-122"/>
                <a:ea typeface="PingFang SC Light" panose="020B0300000000000000" pitchFamily="34" charset="-122"/>
              </a:rPr>
              <a:t>平台的核心价值，通过分析传统平台的局限，提出进步意义和解决方案。传统平台受限于产品标准化、定制化成本高及缺乏灵活社交场景设计，</a:t>
            </a:r>
            <a:r>
              <a:rPr lang="en-GB" altLang="zh-CN" sz="1300" dirty="0">
                <a:latin typeface="PingFang SC Light" panose="020B0300000000000000" pitchFamily="34" charset="-122"/>
                <a:ea typeface="PingFang SC Light" panose="020B0300000000000000" pitchFamily="34" charset="-122"/>
              </a:rPr>
              <a:t>STAY.Agent</a:t>
            </a:r>
            <a:r>
              <a:rPr lang="zh-CN" altLang="en-US" sz="1300" dirty="0">
                <a:latin typeface="PingFang SC Light" panose="020B0300000000000000" pitchFamily="34" charset="-122"/>
                <a:ea typeface="PingFang SC Light" panose="020B0300000000000000" pitchFamily="34" charset="-122"/>
              </a:rPr>
              <a:t>通过底层架构重构，赋予用户灵活定制的能力。平台通过无代码节点设计、应用场景扩展、系统级模块集成等方式，让用户能够创建自定义社交场景、程序和</a:t>
            </a:r>
            <a:r>
              <a:rPr lang="en-GB" altLang="zh-CN" sz="1300" dirty="0">
                <a:latin typeface="PingFang SC Light" panose="020B0300000000000000" pitchFamily="34" charset="-122"/>
                <a:ea typeface="PingFang SC Light" panose="020B0300000000000000" pitchFamily="34" charset="-122"/>
              </a:rPr>
              <a:t>AI</a:t>
            </a:r>
            <a:r>
              <a:rPr lang="zh-CN" altLang="en-US" sz="1300" dirty="0">
                <a:latin typeface="PingFang SC Light" panose="020B0300000000000000" pitchFamily="34" charset="-122"/>
                <a:ea typeface="PingFang SC Light" panose="020B0300000000000000" pitchFamily="34" charset="-122"/>
              </a:rPr>
              <a:t>应用。最终，用户通过输入需求，基于大语言模型的</a:t>
            </a:r>
            <a:r>
              <a:rPr lang="en-GB" altLang="zh-CN" sz="1300" dirty="0">
                <a:latin typeface="PingFang SC Light" panose="020B0300000000000000" pitchFamily="34" charset="-122"/>
                <a:ea typeface="PingFang SC Light" panose="020B0300000000000000" pitchFamily="34" charset="-122"/>
              </a:rPr>
              <a:t>Agent</a:t>
            </a:r>
            <a:r>
              <a:rPr lang="zh-CN" altLang="en-US" sz="1300" dirty="0">
                <a:latin typeface="PingFang SC Light" panose="020B0300000000000000" pitchFamily="34" charset="-122"/>
                <a:ea typeface="PingFang SC Light" panose="020B0300000000000000" pitchFamily="34" charset="-122"/>
              </a:rPr>
              <a:t>生成应用方案，输出多样化产品，满足个性化需求。</a:t>
            </a:r>
            <a:endParaRPr lang="en-US" altLang="zh-CN" sz="1300" dirty="0">
              <a:latin typeface="PingFang SC Light" panose="020B0300000000000000" pitchFamily="34" charset="-122"/>
              <a:ea typeface="PingFang SC Light" panose="020B0300000000000000" pitchFamily="34"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33730" y="1511935"/>
            <a:ext cx="10659110" cy="4450080"/>
          </a:xfrm>
        </p:spPr>
        <p:txBody>
          <a:bodyPr>
            <a:normAutofit/>
          </a:bodyPr>
          <a:lstStyle/>
          <a:p>
            <a:pPr marL="177800" indent="0">
              <a:buNone/>
            </a:pPr>
            <a:endParaRPr lang="en-US" altLang="zh-CN"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LLM-based Agent</a:t>
            </a:r>
            <a:r>
              <a:rPr lang="zh-CN" altLang="en-US" b="1" dirty="0">
                <a:latin typeface="Times New Roman" panose="02020603050405020304" pitchFamily="18" charset="0"/>
                <a:cs typeface="Times New Roman" panose="02020603050405020304" pitchFamily="18" charset="0"/>
              </a:rPr>
              <a:t>背景</a:t>
            </a:r>
            <a:endParaRPr lang="en-US" altLang="zh-CN"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Agent</a:t>
            </a:r>
            <a:r>
              <a:rPr lang="zh-CN" altLang="en-US" b="1" dirty="0">
                <a:latin typeface="Times New Roman" panose="02020603050405020304" pitchFamily="18" charset="0"/>
                <a:cs typeface="Times New Roman" panose="02020603050405020304" pitchFamily="18" charset="0"/>
              </a:rPr>
              <a:t>的安全性研究</a:t>
            </a:r>
            <a:endParaRPr lang="zh-CN" b="1" dirty="0">
              <a:latin typeface="Times New Roman" panose="02020603050405020304" pitchFamily="18" charset="0"/>
              <a:cs typeface="Times New Roman" panose="02020603050405020304" pitchFamily="18" charset="0"/>
            </a:endParaRPr>
          </a:p>
          <a:p>
            <a:r>
              <a:rPr lang="zh-CN" b="1" dirty="0">
                <a:latin typeface="Times New Roman" panose="02020603050405020304" pitchFamily="18" charset="0"/>
                <a:cs typeface="Times New Roman" panose="02020603050405020304" pitchFamily="18" charset="0"/>
              </a:rPr>
              <a:t>未来洞察</a:t>
            </a:r>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endParaRPr lang="en-US" altLang="zh-CN" sz="1800" b="1" dirty="0">
              <a:latin typeface="Times New Roman" panose="02020603050405020304" pitchFamily="18" charset="0"/>
              <a:cs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4FAB73BC-B049-4115-A692-8D63A059BFB8}" type="slidenum">
              <a:rPr lang="en-US" smtClean="0"/>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81262" y="311203"/>
            <a:ext cx="3121367" cy="369332"/>
          </a:xfrm>
          <a:prstGeom prst="rect">
            <a:avLst/>
          </a:prstGeom>
          <a:noFill/>
        </p:spPr>
        <p:txBody>
          <a:bodyPr wrap="none" rtlCol="0">
            <a:spAutoFit/>
          </a:bodyPr>
          <a:lstStyle/>
          <a:p>
            <a:r>
              <a:rPr kumimoji="1" lang="en-US" altLang="zh-CN" b="1" dirty="0">
                <a:solidFill>
                  <a:srgbClr val="E36275"/>
                </a:solidFill>
                <a:latin typeface="PingFang SC Semibold" panose="020B0400000000000000" pitchFamily="34" charset="-122"/>
                <a:ea typeface="PingFang SC Semibold" panose="020B0400000000000000" pitchFamily="34" charset="-122"/>
              </a:rPr>
              <a:t>STAY.Agent</a:t>
            </a:r>
            <a:r>
              <a:rPr kumimoji="1" lang="zh-CN" altLang="en-US" b="1" dirty="0">
                <a:solidFill>
                  <a:srgbClr val="E36275"/>
                </a:solidFill>
                <a:latin typeface="PingFang SC Semibold" panose="020B0400000000000000" pitchFamily="34" charset="-122"/>
                <a:ea typeface="PingFang SC Semibold" panose="020B0400000000000000" pitchFamily="34" charset="-122"/>
              </a:rPr>
              <a:t>平台的核心价值</a:t>
            </a:r>
            <a:endParaRPr kumimoji="1" lang="zh-CN" altLang="en-US" b="1" dirty="0">
              <a:solidFill>
                <a:srgbClr val="E36275"/>
              </a:solidFill>
              <a:latin typeface="PingFang SC Semibold" panose="020B0400000000000000" pitchFamily="34" charset="-122"/>
              <a:ea typeface="PingFang SC Semibold" panose="020B0400000000000000" pitchFamily="34" charset="-122"/>
            </a:endParaRPr>
          </a:p>
        </p:txBody>
      </p:sp>
      <p:pic>
        <p:nvPicPr>
          <p:cNvPr id="5" name="图片 4"/>
          <p:cNvPicPr>
            <a:picLocks noChangeAspect="1"/>
          </p:cNvPicPr>
          <p:nvPr/>
        </p:nvPicPr>
        <p:blipFill>
          <a:blip r:embed="rId1"/>
          <a:stretch>
            <a:fillRect/>
          </a:stretch>
        </p:blipFill>
        <p:spPr>
          <a:xfrm>
            <a:off x="381262" y="1773646"/>
            <a:ext cx="4015810" cy="4773151"/>
          </a:xfrm>
          <a:prstGeom prst="rect">
            <a:avLst/>
          </a:prstGeom>
        </p:spPr>
      </p:pic>
      <p:sp>
        <p:nvSpPr>
          <p:cNvPr id="8" name="文本框 7"/>
          <p:cNvSpPr txBox="1"/>
          <p:nvPr/>
        </p:nvSpPr>
        <p:spPr>
          <a:xfrm>
            <a:off x="381262" y="807066"/>
            <a:ext cx="4874216" cy="736677"/>
          </a:xfrm>
          <a:prstGeom prst="rect">
            <a:avLst/>
          </a:prstGeom>
          <a:noFill/>
        </p:spPr>
        <p:txBody>
          <a:bodyPr wrap="square">
            <a:spAutoFit/>
          </a:bodyPr>
          <a:lstStyle/>
          <a:p>
            <a:pPr>
              <a:lnSpc>
                <a:spcPts val="1740"/>
              </a:lnSpc>
            </a:pPr>
            <a:r>
              <a:rPr lang="zh-CN" altLang="en-US" sz="1200" dirty="0">
                <a:solidFill>
                  <a:srgbClr val="E36275"/>
                </a:solidFill>
                <a:latin typeface="PingFang SC Light" panose="020B0300000000000000" pitchFamily="34" charset="-122"/>
                <a:ea typeface="PingFang SC Light" panose="020B0300000000000000" pitchFamily="34" charset="-122"/>
              </a:rPr>
              <a:t>新的交互方式</a:t>
            </a:r>
            <a:r>
              <a:rPr lang="zh-CN" altLang="en-US" sz="1200" dirty="0">
                <a:latin typeface="PingFang SC Light" panose="020B0300000000000000" pitchFamily="34" charset="-122"/>
                <a:ea typeface="PingFang SC Light" panose="020B0300000000000000" pitchFamily="34" charset="-122"/>
              </a:rPr>
              <a:t>。它们能够感知用户的需求、自主决策执行，甚至学会用户的习惯，为用户提供更为个性化的服务。这种技术的发展将为我们带来更加智能化、便捷和高效的手机体验。</a:t>
            </a:r>
            <a:endParaRPr lang="zh-CN" altLang="en-US" sz="1200" dirty="0">
              <a:latin typeface="PingFang SC Light" panose="020B0300000000000000" pitchFamily="34" charset="-122"/>
              <a:ea typeface="PingFang SC Light" panose="020B0300000000000000" pitchFamily="34" charset="-122"/>
            </a:endParaRPr>
          </a:p>
        </p:txBody>
      </p:sp>
      <p:pic>
        <p:nvPicPr>
          <p:cNvPr id="13" name="图片 12"/>
          <p:cNvPicPr>
            <a:picLocks noChangeAspect="1"/>
          </p:cNvPicPr>
          <p:nvPr/>
        </p:nvPicPr>
        <p:blipFill>
          <a:blip r:embed="rId2"/>
          <a:stretch>
            <a:fillRect/>
          </a:stretch>
        </p:blipFill>
        <p:spPr>
          <a:xfrm>
            <a:off x="4683317" y="3144374"/>
            <a:ext cx="7219786" cy="3307009"/>
          </a:xfrm>
          <a:prstGeom prst="rect">
            <a:avLst/>
          </a:prstGeom>
        </p:spPr>
      </p:pic>
      <p:pic>
        <p:nvPicPr>
          <p:cNvPr id="15" name="图片 14"/>
          <p:cNvPicPr>
            <a:picLocks noChangeAspect="1"/>
          </p:cNvPicPr>
          <p:nvPr/>
        </p:nvPicPr>
        <p:blipFill>
          <a:blip r:embed="rId3"/>
          <a:stretch>
            <a:fillRect/>
          </a:stretch>
        </p:blipFill>
        <p:spPr>
          <a:xfrm>
            <a:off x="5340973" y="321010"/>
            <a:ext cx="5904473" cy="24454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内容占位符 4"/>
          <p:cNvPicPr>
            <a:picLocks noChangeAspect="1"/>
          </p:cNvPicPr>
          <p:nvPr>
            <p:ph idx="1"/>
          </p:nvPr>
        </p:nvPicPr>
        <p:blipFill>
          <a:blip r:embed="rId1"/>
          <a:stretch>
            <a:fillRect/>
          </a:stretch>
        </p:blipFill>
        <p:spPr>
          <a:xfrm>
            <a:off x="5368290" y="1129665"/>
            <a:ext cx="5587365" cy="5440680"/>
          </a:xfrm>
          <a:prstGeom prst="rect">
            <a:avLst/>
          </a:prstGeom>
        </p:spPr>
      </p:pic>
      <p:sp>
        <p:nvSpPr>
          <p:cNvPr id="3" name="标题 2"/>
          <p:cNvSpPr>
            <a:spLocks noGrp="1"/>
          </p:cNvSpPr>
          <p:nvPr>
            <p:ph type="title"/>
          </p:nvPr>
        </p:nvSpPr>
        <p:spPr>
          <a:xfrm>
            <a:off x="6349365" y="91440"/>
            <a:ext cx="4142740" cy="742315"/>
          </a:xfrm>
        </p:spPr>
        <p:txBody>
          <a:bodyPr>
            <a:normAutofit/>
          </a:bodyPr>
          <a:p>
            <a:r>
              <a:rPr lang="zh-CN" altLang="en-US" sz="2000" spc="0">
                <a:solidFill>
                  <a:schemeClr val="tx1"/>
                </a:solidFill>
                <a:latin typeface="+mn-lt"/>
                <a:ea typeface="+mn-ea"/>
                <a:cs typeface="+mn-cs"/>
              </a:rPr>
              <a:t>棋类分析实例</a:t>
            </a:r>
            <a:endParaRPr lang="zh-CN" altLang="en-US" sz="2000" spc="0">
              <a:solidFill>
                <a:schemeClr val="tx1"/>
              </a:solidFill>
              <a:latin typeface="+mn-lt"/>
              <a:ea typeface="+mn-ea"/>
              <a:cs typeface="+mn-cs"/>
            </a:endParaRPr>
          </a:p>
        </p:txBody>
      </p:sp>
      <p:sp>
        <p:nvSpPr>
          <p:cNvPr id="4" name="灯片编号占位符 3"/>
          <p:cNvSpPr>
            <a:spLocks noGrp="1"/>
          </p:cNvSpPr>
          <p:nvPr>
            <p:ph type="sldNum" sz="quarter" idx="12"/>
          </p:nvPr>
        </p:nvSpPr>
        <p:spPr/>
        <p:txBody>
          <a:bodyPr/>
          <a:p>
            <a:fld id="{833CD406-A8FE-4CDD-9654-788F052E1907}" type="slidenum">
              <a:rPr lang="zh-CN" altLang="en-US" smtClean="0"/>
            </a:fld>
            <a:endParaRPr lang="zh-CN" altLang="en-US"/>
          </a:p>
        </p:txBody>
      </p:sp>
      <p:sp>
        <p:nvSpPr>
          <p:cNvPr id="8" name="文本框 7"/>
          <p:cNvSpPr txBox="1"/>
          <p:nvPr/>
        </p:nvSpPr>
        <p:spPr>
          <a:xfrm>
            <a:off x="310515" y="283845"/>
            <a:ext cx="4064000" cy="398780"/>
          </a:xfrm>
          <a:prstGeom prst="rect">
            <a:avLst/>
          </a:prstGeom>
          <a:noFill/>
        </p:spPr>
        <p:txBody>
          <a:bodyPr wrap="square" rtlCol="0">
            <a:spAutoFit/>
          </a:bodyPr>
          <a:p>
            <a:r>
              <a:rPr lang="zh-CN" altLang="en-US" sz="2000"/>
              <a:t>时空社交场景下的大模型结合体系：</a:t>
            </a:r>
            <a:endParaRPr lang="zh-CN" altLang="en-US" sz="2000"/>
          </a:p>
        </p:txBody>
      </p:sp>
      <p:pic>
        <p:nvPicPr>
          <p:cNvPr id="9" name="图片 8"/>
          <p:cNvPicPr>
            <a:picLocks noChangeAspect="1"/>
          </p:cNvPicPr>
          <p:nvPr/>
        </p:nvPicPr>
        <p:blipFill>
          <a:blip r:embed="rId2"/>
          <a:stretch>
            <a:fillRect/>
          </a:stretch>
        </p:blipFill>
        <p:spPr>
          <a:xfrm>
            <a:off x="310515" y="833755"/>
            <a:ext cx="5057775" cy="562165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6314" y="3305263"/>
            <a:ext cx="9418320" cy="3045204"/>
          </a:xfrm>
        </p:spPr>
        <p:txBody>
          <a:bodyPr>
            <a:normAutofit/>
          </a:bodyPr>
          <a:lstStyle/>
          <a:p>
            <a:r>
              <a:rPr lang="zh-CN" b="1" dirty="0">
                <a:latin typeface="Times New Roman" panose="02020603050405020304" pitchFamily="18" charset="0"/>
                <a:cs typeface="Times New Roman" panose="02020603050405020304" pitchFamily="18" charset="0"/>
              </a:rPr>
              <a:t>未来洞察</a:t>
            </a:r>
            <a:br>
              <a:rPr lang="en-US" altLang="zh-CN" b="1" dirty="0">
                <a:latin typeface="Times New Roman" panose="02020603050405020304" pitchFamily="18" charset="0"/>
                <a:cs typeface="Times New Roman" panose="02020603050405020304" pitchFamily="18" charset="0"/>
              </a:rPr>
            </a:br>
            <a:endParaRPr lang="zh-CN" altLang="en-US" dirty="0"/>
          </a:p>
        </p:txBody>
      </p:sp>
      <p:sp>
        <p:nvSpPr>
          <p:cNvPr id="5" name="灯片编号占位符 4"/>
          <p:cNvSpPr>
            <a:spLocks noGrp="1"/>
          </p:cNvSpPr>
          <p:nvPr>
            <p:ph type="sldNum" sz="quarter" idx="12"/>
          </p:nvPr>
        </p:nvSpPr>
        <p:spPr/>
        <p:txBody>
          <a:bodyPr/>
          <a:lstStyle/>
          <a:p>
            <a:fld id="{4FAB73BC-B049-4115-A692-8D63A059BFB8}" type="slidenum">
              <a:rPr lang="en-US" smtClean="0"/>
            </a:fld>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183062" y="911061"/>
            <a:ext cx="10454640" cy="2387600"/>
          </a:xfrm>
        </p:spPr>
        <p:txBody>
          <a:bodyPr>
            <a:normAutofit/>
          </a:bodyPr>
          <a:lstStyle/>
          <a:p>
            <a:r>
              <a:rPr lang="en-US" altLang="zh-CN" sz="4400" dirty="0"/>
              <a:t>AGENTPOISON: Red-teaming LLM Agents via Poisoning Memory or Knowledge Bases</a:t>
            </a:r>
            <a:endParaRPr lang="zh-CN" altLang="en-US" sz="4400" dirty="0"/>
          </a:p>
        </p:txBody>
      </p:sp>
      <p:sp>
        <p:nvSpPr>
          <p:cNvPr id="3" name="副标题 2"/>
          <p:cNvSpPr>
            <a:spLocks noGrp="1"/>
          </p:cNvSpPr>
          <p:nvPr>
            <p:ph type="subTitle" idx="1"/>
          </p:nvPr>
        </p:nvSpPr>
        <p:spPr>
          <a:xfrm>
            <a:off x="1183062" y="4134473"/>
            <a:ext cx="9144000" cy="1655762"/>
          </a:xfrm>
        </p:spPr>
        <p:txBody>
          <a:bodyPr/>
          <a:lstStyle/>
          <a:p>
            <a:r>
              <a:rPr lang="en-US" altLang="zh-CN">
                <a:sym typeface="+mn-ea"/>
              </a:rPr>
              <a:t>Chain-of-vulnerability</a:t>
            </a:r>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2925" y="431800"/>
            <a:ext cx="10515600" cy="1325563"/>
          </a:xfrm>
        </p:spPr>
        <p:txBody>
          <a:bodyPr>
            <a:normAutofit fontScale="90000"/>
          </a:bodyPr>
          <a:lstStyle/>
          <a:p>
            <a:r>
              <a:rPr lang="en-US" altLang="zh-CN" dirty="0" err="1"/>
              <a:t>AgentPoison</a:t>
            </a:r>
            <a:br>
              <a:rPr lang="en-US" altLang="zh-CN" dirty="0"/>
            </a:br>
            <a:r>
              <a:rPr lang="en-US" altLang="zh-CN" dirty="0"/>
              <a:t> </a:t>
            </a:r>
            <a:br>
              <a:rPr lang="en-US" altLang="zh-CN" dirty="0"/>
            </a:br>
            <a:endParaRPr lang="zh-CN" altLang="en-US" dirty="0"/>
          </a:p>
        </p:txBody>
      </p:sp>
      <p:pic>
        <p:nvPicPr>
          <p:cNvPr id="5" name="图片 4"/>
          <p:cNvPicPr>
            <a:picLocks noChangeAspect="1"/>
          </p:cNvPicPr>
          <p:nvPr/>
        </p:nvPicPr>
        <p:blipFill rotWithShape="1">
          <a:blip r:embed="rId1"/>
          <a:srcRect b="56744"/>
          <a:stretch>
            <a:fillRect/>
          </a:stretch>
        </p:blipFill>
        <p:spPr>
          <a:xfrm>
            <a:off x="692150" y="1664750"/>
            <a:ext cx="10470855" cy="2530281"/>
          </a:xfrm>
          <a:prstGeom prst="rect">
            <a:avLst/>
          </a:prstGeom>
        </p:spPr>
      </p:pic>
      <p:sp>
        <p:nvSpPr>
          <p:cNvPr id="6" name="内容占位符 2"/>
          <p:cNvSpPr>
            <a:spLocks noGrp="1"/>
          </p:cNvSpPr>
          <p:nvPr>
            <p:ph idx="1"/>
          </p:nvPr>
        </p:nvSpPr>
        <p:spPr>
          <a:xfrm>
            <a:off x="692150" y="4378415"/>
            <a:ext cx="10515600" cy="1951424"/>
          </a:xfrm>
        </p:spPr>
        <p:txBody>
          <a:bodyPr>
            <a:noAutofit/>
          </a:bodyPr>
          <a:lstStyle/>
          <a:p>
            <a:pPr marL="0" indent="0">
              <a:buNone/>
            </a:pPr>
            <a:r>
              <a:rPr lang="zh-CN" altLang="en-US" sz="1600" b="1" dirty="0"/>
              <a:t>投毒攻击过程：</a:t>
            </a:r>
            <a:endParaRPr lang="en-US" altLang="zh-CN" sz="1600" b="1" dirty="0"/>
          </a:p>
          <a:p>
            <a:pPr marL="514350" indent="-514350">
              <a:buFont typeface="+mj-lt"/>
              <a:buAutoNum type="arabicPeriod"/>
            </a:pPr>
            <a:r>
              <a:rPr lang="zh-CN" altLang="en-US" sz="1800" dirty="0"/>
              <a:t>找到一个</a:t>
            </a:r>
            <a:r>
              <a:rPr lang="en-US" altLang="zh-CN" sz="1800" dirty="0"/>
              <a:t>trigger </a:t>
            </a:r>
            <a:endParaRPr lang="en-US" altLang="zh-CN" sz="1800" dirty="0"/>
          </a:p>
          <a:p>
            <a:pPr marL="514350" indent="-514350">
              <a:buFont typeface="+mj-lt"/>
              <a:buAutoNum type="arabicPeriod"/>
            </a:pPr>
            <a:r>
              <a:rPr lang="zh-CN" altLang="en-US" sz="1800" dirty="0"/>
              <a:t>向</a:t>
            </a:r>
            <a:r>
              <a:rPr lang="en-US" altLang="zh-CN" sz="1800" dirty="0"/>
              <a:t>RAG</a:t>
            </a:r>
            <a:r>
              <a:rPr lang="zh-CN" altLang="en-US" sz="1800" dirty="0"/>
              <a:t>中投毒，</a:t>
            </a:r>
            <a:r>
              <a:rPr lang="en-US" altLang="zh-CN" sz="1800" dirty="0"/>
              <a:t>k</a:t>
            </a:r>
            <a:r>
              <a:rPr lang="zh-CN" altLang="en-US" sz="1800" dirty="0"/>
              <a:t>包含</a:t>
            </a:r>
            <a:r>
              <a:rPr lang="en-US" altLang="zh-CN" sz="1800" dirty="0"/>
              <a:t>trigger, v</a:t>
            </a:r>
            <a:r>
              <a:rPr lang="zh-CN" altLang="en-US" sz="1800" dirty="0"/>
              <a:t>是一个坏的举动 </a:t>
            </a:r>
            <a:endParaRPr lang="en-US" altLang="zh-CN" sz="1800" dirty="0"/>
          </a:p>
          <a:p>
            <a:pPr marL="514350" indent="-514350">
              <a:buFont typeface="+mj-lt"/>
              <a:buAutoNum type="arabicPeriod"/>
            </a:pPr>
            <a:r>
              <a:rPr lang="zh-CN" altLang="en-US" sz="1800" dirty="0"/>
              <a:t>攻击：向用户的</a:t>
            </a:r>
            <a:r>
              <a:rPr lang="en-US" altLang="zh-CN" sz="1800" dirty="0"/>
              <a:t>query</a:t>
            </a:r>
            <a:r>
              <a:rPr lang="zh-CN" altLang="en-US" sz="1800" dirty="0"/>
              <a:t>中加入</a:t>
            </a:r>
            <a:r>
              <a:rPr lang="en-US" altLang="zh-CN" sz="1800" dirty="0"/>
              <a:t>trigger</a:t>
            </a:r>
            <a:r>
              <a:rPr lang="zh-CN" altLang="en-US" sz="1800" dirty="0"/>
              <a:t>继而在</a:t>
            </a:r>
            <a:r>
              <a:rPr lang="en-US" altLang="zh-CN" sz="1800" dirty="0"/>
              <a:t>RAG</a:t>
            </a:r>
            <a:r>
              <a:rPr lang="zh-CN" altLang="en-US" sz="1800" dirty="0"/>
              <a:t>中检索坏的</a:t>
            </a:r>
            <a:r>
              <a:rPr lang="en-US" altLang="zh-CN" sz="1800" dirty="0"/>
              <a:t>data</a:t>
            </a:r>
            <a:r>
              <a:rPr lang="zh-CN" altLang="en-US" sz="1800" dirty="0"/>
              <a:t>诱导</a:t>
            </a:r>
            <a:r>
              <a:rPr lang="en-US" altLang="zh-CN" sz="1800" dirty="0"/>
              <a:t>LLM</a:t>
            </a:r>
            <a:r>
              <a:rPr lang="zh-CN" altLang="en-US" sz="1800" dirty="0"/>
              <a:t>做出坏的举动</a:t>
            </a:r>
            <a:endParaRPr lang="zh-CN" altLang="en-US" sz="1800" dirty="0"/>
          </a:p>
        </p:txBody>
      </p:sp>
      <p:sp>
        <p:nvSpPr>
          <p:cNvPr id="7" name="内容占位符 2"/>
          <p:cNvSpPr txBox="1"/>
          <p:nvPr/>
        </p:nvSpPr>
        <p:spPr>
          <a:xfrm>
            <a:off x="364411" y="841942"/>
            <a:ext cx="11585654" cy="1951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t>Novelty: The </a:t>
            </a:r>
            <a:r>
              <a:rPr lang="en-US" altLang="zh-CN" sz="2000" dirty="0">
                <a:solidFill>
                  <a:srgbClr val="FF0000"/>
                </a:solidFill>
              </a:rPr>
              <a:t>first work</a:t>
            </a:r>
            <a:r>
              <a:rPr lang="en-US" altLang="zh-CN" sz="2000" dirty="0"/>
              <a:t> to red-team </a:t>
            </a:r>
            <a:r>
              <a:rPr lang="en-US" altLang="zh-CN" sz="2000" dirty="0">
                <a:solidFill>
                  <a:srgbClr val="FF0000"/>
                </a:solidFill>
              </a:rPr>
              <a:t>LLM agents </a:t>
            </a:r>
            <a:r>
              <a:rPr lang="en-US" altLang="zh-CN" sz="2000" dirty="0"/>
              <a:t>based on </a:t>
            </a:r>
            <a:r>
              <a:rPr lang="en-US" altLang="zh-CN" sz="2000" dirty="0">
                <a:solidFill>
                  <a:srgbClr val="FF0000"/>
                </a:solidFill>
              </a:rPr>
              <a:t>RAG systems</a:t>
            </a:r>
            <a:endParaRPr lang="en-US" altLang="zh-CN" sz="2000" dirty="0">
              <a:solidFill>
                <a:srgbClr val="FF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2925" y="431800"/>
            <a:ext cx="10515600" cy="1325563"/>
          </a:xfrm>
        </p:spPr>
        <p:txBody>
          <a:bodyPr>
            <a:normAutofit fontScale="90000"/>
          </a:bodyPr>
          <a:lstStyle/>
          <a:p>
            <a:r>
              <a:rPr lang="en-US" altLang="zh-CN" dirty="0" err="1"/>
              <a:t>AgentPoison</a:t>
            </a:r>
            <a:br>
              <a:rPr lang="en-US" altLang="zh-CN" dirty="0"/>
            </a:br>
            <a:r>
              <a:rPr lang="en-US" altLang="zh-CN" dirty="0"/>
              <a:t> </a:t>
            </a:r>
            <a:br>
              <a:rPr lang="en-US" altLang="zh-CN" dirty="0"/>
            </a:br>
            <a:endParaRPr lang="zh-CN" altLang="en-US" dirty="0"/>
          </a:p>
        </p:txBody>
      </p:sp>
      <p:pic>
        <p:nvPicPr>
          <p:cNvPr id="5" name="图片 4"/>
          <p:cNvPicPr>
            <a:picLocks noChangeAspect="1"/>
          </p:cNvPicPr>
          <p:nvPr/>
        </p:nvPicPr>
        <p:blipFill rotWithShape="1">
          <a:blip r:embed="rId1"/>
          <a:srcRect b="56744"/>
          <a:stretch>
            <a:fillRect/>
          </a:stretch>
        </p:blipFill>
        <p:spPr>
          <a:xfrm>
            <a:off x="838200" y="1665385"/>
            <a:ext cx="10470855" cy="2530281"/>
          </a:xfrm>
          <a:prstGeom prst="rect">
            <a:avLst/>
          </a:prstGeom>
        </p:spPr>
      </p:pic>
      <p:sp>
        <p:nvSpPr>
          <p:cNvPr id="6" name="内容占位符 2"/>
          <p:cNvSpPr>
            <a:spLocks noGrp="1"/>
          </p:cNvSpPr>
          <p:nvPr>
            <p:ph idx="1"/>
          </p:nvPr>
        </p:nvSpPr>
        <p:spPr>
          <a:xfrm>
            <a:off x="838200" y="4637495"/>
            <a:ext cx="4765431" cy="1951424"/>
          </a:xfrm>
        </p:spPr>
        <p:txBody>
          <a:bodyPr>
            <a:noAutofit/>
          </a:bodyPr>
          <a:lstStyle/>
          <a:p>
            <a:pPr marL="0" indent="0">
              <a:buNone/>
            </a:pPr>
            <a:r>
              <a:rPr lang="zh-CN" altLang="en-US" sz="2000" b="1" dirty="0"/>
              <a:t>攻击者的目标：</a:t>
            </a:r>
            <a:endParaRPr lang="en-US" altLang="zh-CN" sz="2000" b="1" dirty="0"/>
          </a:p>
          <a:p>
            <a:pPr marL="514350" indent="-514350">
              <a:buFont typeface="+mj-lt"/>
              <a:buAutoNum type="arabicPeriod"/>
            </a:pPr>
            <a:r>
              <a:rPr lang="zh-CN" altLang="en-US" sz="2000" dirty="0"/>
              <a:t>攻击时成功率尽可能高</a:t>
            </a:r>
            <a:endParaRPr lang="zh-CN" altLang="en-US" sz="2000" dirty="0"/>
          </a:p>
          <a:p>
            <a:pPr marL="514350" indent="-514350">
              <a:buFont typeface="+mj-lt"/>
              <a:buAutoNum type="arabicPeriod"/>
            </a:pPr>
            <a:r>
              <a:rPr lang="zh-CN" altLang="en-US" sz="2000" dirty="0"/>
              <a:t>没有进行攻击时一切正常</a:t>
            </a:r>
            <a:endParaRPr lang="zh-CN" altLang="en-US" sz="2000" dirty="0"/>
          </a:p>
        </p:txBody>
      </p:sp>
      <p:sp>
        <p:nvSpPr>
          <p:cNvPr id="7" name="内容占位符 2"/>
          <p:cNvSpPr txBox="1"/>
          <p:nvPr/>
        </p:nvSpPr>
        <p:spPr>
          <a:xfrm>
            <a:off x="280591" y="765742"/>
            <a:ext cx="11585654" cy="1951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Novelty: The </a:t>
            </a:r>
            <a:r>
              <a:rPr lang="en-US" altLang="zh-CN" sz="2400" dirty="0">
                <a:solidFill>
                  <a:srgbClr val="FF0000"/>
                </a:solidFill>
              </a:rPr>
              <a:t>first work</a:t>
            </a:r>
            <a:r>
              <a:rPr lang="en-US" altLang="zh-CN" sz="2400" dirty="0"/>
              <a:t> to red-team </a:t>
            </a:r>
            <a:r>
              <a:rPr lang="en-US" altLang="zh-CN" sz="2400" dirty="0">
                <a:solidFill>
                  <a:srgbClr val="FF0000"/>
                </a:solidFill>
              </a:rPr>
              <a:t>LLM agents </a:t>
            </a:r>
            <a:r>
              <a:rPr lang="en-US" altLang="zh-CN" sz="2400" dirty="0"/>
              <a:t>based on </a:t>
            </a:r>
            <a:r>
              <a:rPr lang="en-US" altLang="zh-CN" sz="2400" dirty="0">
                <a:solidFill>
                  <a:srgbClr val="FF0000"/>
                </a:solidFill>
              </a:rPr>
              <a:t>RAG systems</a:t>
            </a:r>
            <a:endParaRPr lang="en-US" altLang="zh-CN" sz="2400" dirty="0">
              <a:solidFill>
                <a:srgbClr val="FF0000"/>
              </a:solidFill>
            </a:endParaRPr>
          </a:p>
        </p:txBody>
      </p:sp>
      <p:sp>
        <p:nvSpPr>
          <p:cNvPr id="3" name="箭头: 右 2"/>
          <p:cNvSpPr/>
          <p:nvPr/>
        </p:nvSpPr>
        <p:spPr>
          <a:xfrm>
            <a:off x="4571416" y="4961990"/>
            <a:ext cx="820615" cy="5978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内容占位符 2"/>
          <p:cNvSpPr txBox="1"/>
          <p:nvPr/>
        </p:nvSpPr>
        <p:spPr>
          <a:xfrm>
            <a:off x="5603922" y="4446994"/>
            <a:ext cx="5338398" cy="1951423"/>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400" b="1" dirty="0"/>
              <a:t>方法</a:t>
            </a:r>
            <a:endParaRPr lang="zh-CN" altLang="en-US" sz="2400" b="1" dirty="0"/>
          </a:p>
          <a:p>
            <a:pPr marL="514350" indent="-514350">
              <a:buAutoNum type="arabicPeriod"/>
            </a:pPr>
            <a:r>
              <a:rPr lang="zh-CN" altLang="en-US" sz="2000" dirty="0"/>
              <a:t>攻击时尽可能检索出有毒数据</a:t>
            </a:r>
            <a:endParaRPr lang="en-US" altLang="zh-CN" sz="2000" dirty="0"/>
          </a:p>
          <a:p>
            <a:pPr marL="514350" indent="-514350">
              <a:buAutoNum type="arabicPeriod"/>
            </a:pPr>
            <a:r>
              <a:rPr lang="zh-CN" altLang="en-US" sz="2000" dirty="0"/>
              <a:t>有毒数据尽可能诱导成功</a:t>
            </a:r>
            <a:r>
              <a:rPr lang="en-US" altLang="zh-CN" sz="2000" dirty="0"/>
              <a:t>LLM</a:t>
            </a:r>
            <a:endParaRPr lang="en-US" altLang="zh-CN" sz="2000" dirty="0"/>
          </a:p>
          <a:p>
            <a:pPr marL="514350" indent="-514350">
              <a:buAutoNum type="arabicPeriod"/>
            </a:pPr>
            <a:r>
              <a:rPr lang="zh-CN" altLang="en-US" sz="2000" dirty="0"/>
              <a:t>未攻击时不检索有毒数据</a:t>
            </a:r>
            <a:endParaRPr lang="en-US" altLang="zh-CN" sz="2000" dirty="0"/>
          </a:p>
          <a:p>
            <a:pPr marL="514350" indent="-514350">
              <a:buAutoNum type="arabicPeriod"/>
            </a:pPr>
            <a:endParaRPr lang="en-US" altLang="zh-CN" sz="20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5114" y="-223959"/>
            <a:ext cx="10515600" cy="1325563"/>
          </a:xfrm>
        </p:spPr>
        <p:txBody>
          <a:bodyPr/>
          <a:lstStyle/>
          <a:p>
            <a:r>
              <a:rPr lang="zh-CN" altLang="en-US" dirty="0"/>
              <a:t>优化目标</a:t>
            </a:r>
            <a:endParaRPr lang="zh-CN" altLang="en-US" dirty="0"/>
          </a:p>
        </p:txBody>
      </p:sp>
      <p:pic>
        <p:nvPicPr>
          <p:cNvPr id="5" name="图片 4"/>
          <p:cNvPicPr>
            <a:picLocks noChangeAspect="1"/>
          </p:cNvPicPr>
          <p:nvPr/>
        </p:nvPicPr>
        <p:blipFill rotWithShape="1">
          <a:blip r:embed="rId1"/>
          <a:srcRect l="10953" t="23051" r="62877" b="3496"/>
          <a:stretch>
            <a:fillRect/>
          </a:stretch>
        </p:blipFill>
        <p:spPr>
          <a:xfrm>
            <a:off x="7792330" y="656715"/>
            <a:ext cx="2954216" cy="2708031"/>
          </a:xfrm>
          <a:prstGeom prst="rect">
            <a:avLst/>
          </a:prstGeom>
        </p:spPr>
      </p:pic>
      <p:sp>
        <p:nvSpPr>
          <p:cNvPr id="6" name="内容占位符 2"/>
          <p:cNvSpPr>
            <a:spLocks noGrp="1"/>
          </p:cNvSpPr>
          <p:nvPr>
            <p:ph idx="1"/>
          </p:nvPr>
        </p:nvSpPr>
        <p:spPr>
          <a:xfrm>
            <a:off x="175114" y="1207029"/>
            <a:ext cx="11053209" cy="1607730"/>
          </a:xfrm>
        </p:spPr>
        <p:txBody>
          <a:bodyPr>
            <a:noAutofit/>
          </a:bodyPr>
          <a:lstStyle/>
          <a:p>
            <a:r>
              <a:rPr lang="en-US" altLang="zh-CN" sz="1800" dirty="0"/>
              <a:t>1-&gt; </a:t>
            </a:r>
            <a:r>
              <a:rPr lang="zh-CN" altLang="en-US" sz="1800" dirty="0"/>
              <a:t>加入</a:t>
            </a:r>
            <a:r>
              <a:rPr lang="en-US" altLang="zh-CN" sz="1800" dirty="0"/>
              <a:t>trigger</a:t>
            </a:r>
            <a:r>
              <a:rPr lang="zh-CN" altLang="en-US" sz="1800" dirty="0"/>
              <a:t>后 投毒的数据（</a:t>
            </a:r>
            <a:r>
              <a:rPr lang="en-US" altLang="zh-CN" sz="1800" dirty="0"/>
              <a:t>query</a:t>
            </a:r>
            <a:r>
              <a:rPr lang="zh-CN" altLang="en-US" sz="1800" dirty="0"/>
              <a:t>）尽可能聚到一起</a:t>
            </a:r>
            <a:endParaRPr lang="en-US" altLang="zh-CN" sz="1800" dirty="0"/>
          </a:p>
          <a:p>
            <a:r>
              <a:rPr lang="en-US" altLang="zh-CN" sz="1800" dirty="0"/>
              <a:t>3-&gt; </a:t>
            </a:r>
            <a:r>
              <a:rPr lang="zh-CN" altLang="en-US" sz="1800" dirty="0"/>
              <a:t>加入</a:t>
            </a:r>
            <a:r>
              <a:rPr lang="en-US" altLang="zh-CN" sz="1800" dirty="0"/>
              <a:t>trigger</a:t>
            </a:r>
            <a:r>
              <a:rPr lang="zh-CN" altLang="en-US" sz="1800" dirty="0"/>
              <a:t>后 投毒的数据（</a:t>
            </a:r>
            <a:r>
              <a:rPr lang="en-US" altLang="zh-CN" sz="1800" dirty="0"/>
              <a:t>query)   </a:t>
            </a:r>
            <a:r>
              <a:rPr lang="zh-CN" altLang="en-US" sz="1800" dirty="0"/>
              <a:t>尽可能远离正常数据</a:t>
            </a:r>
            <a:endParaRPr lang="en-US" altLang="zh-CN" sz="1800" dirty="0"/>
          </a:p>
          <a:p>
            <a:r>
              <a:rPr lang="en-US" altLang="zh-CN" sz="1800" dirty="0"/>
              <a:t>2 -&gt; </a:t>
            </a:r>
            <a:r>
              <a:rPr lang="zh-CN" altLang="en-US" sz="1800" dirty="0"/>
              <a:t>优化过程尽可能保持高攻击成功率</a:t>
            </a:r>
            <a:endParaRPr lang="en-US" altLang="zh-CN" sz="1800" dirty="0"/>
          </a:p>
          <a:p>
            <a:r>
              <a:rPr lang="zh-CN" altLang="en-US" sz="1800" dirty="0"/>
              <a:t>额外目标：</a:t>
            </a:r>
            <a:r>
              <a:rPr lang="en-US" altLang="zh-CN" sz="1800" dirty="0"/>
              <a:t>trigger</a:t>
            </a:r>
            <a:r>
              <a:rPr lang="zh-CN" altLang="en-US" sz="1800" dirty="0"/>
              <a:t>要看起来正常，显得人畜无害</a:t>
            </a:r>
            <a:endParaRPr lang="zh-CN" altLang="en-US" sz="1800" dirty="0"/>
          </a:p>
        </p:txBody>
      </p:sp>
      <p:pic>
        <p:nvPicPr>
          <p:cNvPr id="8" name="图片 7"/>
          <p:cNvPicPr>
            <a:picLocks noChangeAspect="1"/>
          </p:cNvPicPr>
          <p:nvPr/>
        </p:nvPicPr>
        <p:blipFill>
          <a:blip r:embed="rId2"/>
          <a:stretch>
            <a:fillRect/>
          </a:stretch>
        </p:blipFill>
        <p:spPr>
          <a:xfrm>
            <a:off x="292100" y="4616450"/>
            <a:ext cx="4699635" cy="143129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图片 9"/>
          <p:cNvPicPr>
            <a:picLocks noChangeAspect="1"/>
          </p:cNvPicPr>
          <p:nvPr/>
        </p:nvPicPr>
        <p:blipFill>
          <a:blip r:embed="rId3"/>
          <a:stretch>
            <a:fillRect/>
          </a:stretch>
        </p:blipFill>
        <p:spPr>
          <a:xfrm>
            <a:off x="5779770" y="4843780"/>
            <a:ext cx="3671570" cy="63055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标题 1"/>
          <p:cNvSpPr txBox="1"/>
          <p:nvPr/>
        </p:nvSpPr>
        <p:spPr>
          <a:xfrm>
            <a:off x="231140" y="3290570"/>
            <a:ext cx="639318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dirty="0"/>
              <a:t>Loss </a:t>
            </a:r>
            <a:r>
              <a:rPr lang="zh-CN" altLang="en-US" sz="4000" dirty="0"/>
              <a:t>函数</a:t>
            </a:r>
            <a:endParaRPr lang="zh-CN" altLang="en-US" sz="40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95428" y="1203569"/>
            <a:ext cx="9418320" cy="4041648"/>
          </a:xfrm>
        </p:spPr>
        <p:txBody>
          <a:bodyPr/>
          <a:lstStyle/>
          <a:p>
            <a:r>
              <a:rPr lang="en-US" altLang="zh-CN" dirty="0">
                <a:latin typeface="Times New Roman" panose="02020603050405020304" pitchFamily="18" charset="0"/>
                <a:cs typeface="Times New Roman" panose="02020603050405020304" pitchFamily="18" charset="0"/>
              </a:rPr>
              <a:t>Thanks ! </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6314" y="3305263"/>
            <a:ext cx="9418320" cy="3045204"/>
          </a:xfrm>
        </p:spPr>
        <p:txBody>
          <a:bodyPr>
            <a:normAutofit/>
          </a:bodyPr>
          <a:lstStyle/>
          <a:p>
            <a:r>
              <a:rPr lang="zh-CN" altLang="en-US" b="1" dirty="0">
                <a:latin typeface="Times New Roman" panose="02020603050405020304" pitchFamily="18" charset="0"/>
                <a:cs typeface="Times New Roman" panose="02020603050405020304" pitchFamily="18" charset="0"/>
              </a:rPr>
              <a:t>背景</a:t>
            </a:r>
            <a:br>
              <a:rPr lang="en-US" altLang="zh-CN" b="1" dirty="0">
                <a:latin typeface="Times New Roman" panose="02020603050405020304" pitchFamily="18" charset="0"/>
                <a:cs typeface="Times New Roman" panose="02020603050405020304" pitchFamily="18" charset="0"/>
              </a:rPr>
            </a:br>
            <a:br>
              <a:rPr lang="en-US" altLang="zh-CN" b="1" dirty="0">
                <a:latin typeface="Times New Roman" panose="02020603050405020304" pitchFamily="18" charset="0"/>
                <a:cs typeface="Times New Roman" panose="02020603050405020304" pitchFamily="18" charset="0"/>
              </a:rPr>
            </a:br>
            <a:endParaRPr lang="zh-CN" altLang="en-US" dirty="0"/>
          </a:p>
        </p:txBody>
      </p:sp>
      <p:sp>
        <p:nvSpPr>
          <p:cNvPr id="5" name="灯片编号占位符 4"/>
          <p:cNvSpPr>
            <a:spLocks noGrp="1"/>
          </p:cNvSpPr>
          <p:nvPr>
            <p:ph type="sldNum" sz="quarter" idx="12"/>
          </p:nvPr>
        </p:nvSpPr>
        <p:spPr/>
        <p:txBody>
          <a:bodyPr/>
          <a:lstStyle/>
          <a:p>
            <a:fld id="{4FAB73BC-B049-4115-A692-8D63A059BFB8}" type="slidenum">
              <a:rPr lang="en-US" smtClean="0"/>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4005" y="455295"/>
            <a:ext cx="8123555" cy="742315"/>
          </a:xfrm>
        </p:spPr>
        <p:txBody>
          <a:bodyPr/>
          <a:lstStyle/>
          <a:p>
            <a:r>
              <a:rPr lang="zh-CN" altLang="en-US" sz="4400" dirty="0">
                <a:latin typeface="Times New Roman" panose="02020603050405020304" pitchFamily="18" charset="0"/>
                <a:cs typeface="Times New Roman" panose="02020603050405020304" pitchFamily="18" charset="0"/>
              </a:rPr>
              <a:t>什么是</a:t>
            </a:r>
            <a:r>
              <a:rPr altLang="zh-CN" b="1">
                <a:latin typeface="Times New Roman" panose="02020603050405020304" pitchFamily="18" charset="0"/>
                <a:cs typeface="Times New Roman" panose="02020603050405020304" pitchFamily="18" charset="0"/>
                <a:sym typeface="+mn-ea"/>
              </a:rPr>
              <a:t>LLM-based Agent</a:t>
            </a:r>
            <a:r>
              <a:rPr lang="zh-CN" altLang="en-US" b="1">
                <a:latin typeface="Times New Roman" panose="02020603050405020304" pitchFamily="18" charset="0"/>
                <a:cs typeface="Times New Roman" panose="02020603050405020304" pitchFamily="18" charset="0"/>
                <a:sym typeface="+mn-ea"/>
              </a:rPr>
              <a:t>？</a:t>
            </a:r>
            <a:endParaRPr lang="zh-CN" altLang="en-US" b="1" dirty="0">
              <a:latin typeface="Times New Roman" panose="02020603050405020304" pitchFamily="18" charset="0"/>
              <a:cs typeface="Times New Roman" panose="02020603050405020304" pitchFamily="18" charset="0"/>
              <a:sym typeface="+mn-ea"/>
            </a:endParaRPr>
          </a:p>
        </p:txBody>
      </p:sp>
      <p:cxnSp>
        <p:nvCxnSpPr>
          <p:cNvPr id="12" name="直接连接符 11"/>
          <p:cNvCxnSpPr/>
          <p:nvPr/>
        </p:nvCxnSpPr>
        <p:spPr>
          <a:xfrm>
            <a:off x="213786" y="6611090"/>
            <a:ext cx="10880521" cy="0"/>
          </a:xfrm>
          <a:prstGeom prst="line">
            <a:avLst/>
          </a:prstGeom>
          <a:ln>
            <a:solidFill>
              <a:schemeClr val="accent1">
                <a:lumMod val="50000"/>
              </a:schemeClr>
            </a:solidFill>
            <a:headEnd type="diamond" w="med" len="med"/>
            <a:tailEnd type="diamond" w="med" len="med"/>
          </a:ln>
        </p:spPr>
        <p:style>
          <a:lnRef idx="1">
            <a:schemeClr val="dk1"/>
          </a:lnRef>
          <a:fillRef idx="0">
            <a:schemeClr val="dk1"/>
          </a:fillRef>
          <a:effectRef idx="0">
            <a:schemeClr val="dk1"/>
          </a:effectRef>
          <a:fontRef idx="minor">
            <a:schemeClr val="tx1"/>
          </a:fontRef>
        </p:style>
      </p:cxnSp>
      <p:pic>
        <p:nvPicPr>
          <p:cNvPr id="8" name="图片 7" descr="trend"/>
          <p:cNvPicPr>
            <a:picLocks noChangeAspect="1"/>
          </p:cNvPicPr>
          <p:nvPr/>
        </p:nvPicPr>
        <p:blipFill>
          <a:blip r:embed="rId1"/>
          <a:stretch>
            <a:fillRect/>
          </a:stretch>
        </p:blipFill>
        <p:spPr>
          <a:xfrm>
            <a:off x="5990590" y="1121410"/>
            <a:ext cx="4958715" cy="2510155"/>
          </a:xfrm>
          <a:prstGeom prst="rect">
            <a:avLst/>
          </a:prstGeom>
        </p:spPr>
      </p:pic>
      <p:pic>
        <p:nvPicPr>
          <p:cNvPr id="10" name="图片 9"/>
          <p:cNvPicPr>
            <a:picLocks noChangeAspect="1"/>
          </p:cNvPicPr>
          <p:nvPr/>
        </p:nvPicPr>
        <p:blipFill>
          <a:blip r:embed="rId2"/>
          <a:srcRect r="12828"/>
          <a:stretch>
            <a:fillRect/>
          </a:stretch>
        </p:blipFill>
        <p:spPr>
          <a:xfrm>
            <a:off x="294005" y="1300480"/>
            <a:ext cx="4912995" cy="3708400"/>
          </a:xfrm>
          <a:prstGeom prst="rect">
            <a:avLst/>
          </a:prstGeom>
        </p:spPr>
      </p:pic>
      <p:sp>
        <p:nvSpPr>
          <p:cNvPr id="11" name="文本框 10"/>
          <p:cNvSpPr txBox="1"/>
          <p:nvPr/>
        </p:nvSpPr>
        <p:spPr>
          <a:xfrm>
            <a:off x="1298575" y="5165725"/>
            <a:ext cx="2903855" cy="398780"/>
          </a:xfrm>
          <a:prstGeom prst="rect">
            <a:avLst/>
          </a:prstGeom>
          <a:noFill/>
        </p:spPr>
        <p:txBody>
          <a:bodyPr wrap="square" rtlCol="0">
            <a:spAutoFit/>
          </a:bodyPr>
          <a:p>
            <a:r>
              <a:rPr lang="en-US" altLang="zh-CN" sz="2000" b="1"/>
              <a:t>Single LLM as Brain</a:t>
            </a:r>
            <a:endParaRPr lang="en-US" altLang="zh-CN" sz="2000" b="1"/>
          </a:p>
        </p:txBody>
      </p:sp>
      <p:grpSp>
        <p:nvGrpSpPr>
          <p:cNvPr id="15" name="组合 14"/>
          <p:cNvGrpSpPr/>
          <p:nvPr/>
        </p:nvGrpSpPr>
        <p:grpSpPr>
          <a:xfrm>
            <a:off x="7210425" y="6148705"/>
            <a:ext cx="3257550" cy="398780"/>
            <a:chOff x="12126" y="5300"/>
            <a:chExt cx="5130" cy="628"/>
          </a:xfrm>
        </p:grpSpPr>
        <p:sp>
          <p:nvSpPr>
            <p:cNvPr id="3" name="文本框 2"/>
            <p:cNvSpPr txBox="1"/>
            <p:nvPr/>
          </p:nvSpPr>
          <p:spPr>
            <a:xfrm>
              <a:off x="12684" y="5300"/>
              <a:ext cx="4573" cy="628"/>
            </a:xfrm>
            <a:prstGeom prst="rect">
              <a:avLst/>
            </a:prstGeom>
            <a:noFill/>
          </p:spPr>
          <p:txBody>
            <a:bodyPr wrap="square" rtlCol="0">
              <a:spAutoFit/>
            </a:bodyPr>
            <a:p>
              <a:r>
                <a:rPr lang="en-US" altLang="zh-CN" sz="2000" b="1"/>
                <a:t>Multi-LLM as Agent</a:t>
              </a:r>
              <a:endParaRPr lang="en-US" altLang="zh-CN" sz="2000" b="1"/>
            </a:p>
          </p:txBody>
        </p:sp>
        <p:sp>
          <p:nvSpPr>
            <p:cNvPr id="7" name="五角星 6"/>
            <p:cNvSpPr/>
            <p:nvPr/>
          </p:nvSpPr>
          <p:spPr>
            <a:xfrm>
              <a:off x="12126" y="5300"/>
              <a:ext cx="558" cy="515"/>
            </a:xfrm>
            <a:prstGeom prst="star5">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pic>
        <p:nvPicPr>
          <p:cNvPr id="21" name="图片 20"/>
          <p:cNvPicPr>
            <a:picLocks noChangeAspect="1"/>
          </p:cNvPicPr>
          <p:nvPr/>
        </p:nvPicPr>
        <p:blipFill>
          <a:blip r:embed="rId3"/>
          <a:stretch>
            <a:fillRect/>
          </a:stretch>
        </p:blipFill>
        <p:spPr>
          <a:xfrm>
            <a:off x="6325235" y="3723005"/>
            <a:ext cx="4469130" cy="24149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p:nvPr>
            <p:ph type="title"/>
          </p:nvPr>
        </p:nvSpPr>
        <p:spPr>
          <a:xfrm>
            <a:off x="374712" y="520281"/>
            <a:ext cx="9746088" cy="742416"/>
          </a:xfrm>
        </p:spPr>
        <p:txBody>
          <a:bodyPr/>
          <a:p>
            <a:r>
              <a:rPr altLang="zh-CN" b="1">
                <a:latin typeface="Times New Roman" panose="02020603050405020304" pitchFamily="18" charset="0"/>
                <a:ea typeface="楷体" panose="02010609060101010101" pitchFamily="49" charset="-122"/>
                <a:cs typeface="Times New Roman" panose="02020603050405020304" pitchFamily="18" charset="0"/>
                <a:sym typeface="+mn-ea"/>
              </a:rPr>
              <a:t>Multi-LLM as Agent</a:t>
            </a: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7" name="图片 6"/>
          <p:cNvPicPr>
            <a:picLocks noChangeAspect="1"/>
          </p:cNvPicPr>
          <p:nvPr/>
        </p:nvPicPr>
        <p:blipFill>
          <a:blip r:embed="rId1"/>
          <a:stretch>
            <a:fillRect/>
          </a:stretch>
        </p:blipFill>
        <p:spPr>
          <a:xfrm>
            <a:off x="5654040" y="339090"/>
            <a:ext cx="5212080" cy="1104265"/>
          </a:xfrm>
          <a:prstGeom prst="rect">
            <a:avLst/>
          </a:prstGeom>
        </p:spPr>
      </p:pic>
      <p:sp>
        <p:nvSpPr>
          <p:cNvPr id="8" name="圆角矩形 7"/>
          <p:cNvSpPr/>
          <p:nvPr/>
        </p:nvSpPr>
        <p:spPr>
          <a:xfrm>
            <a:off x="114935" y="1674495"/>
            <a:ext cx="4396740" cy="1530350"/>
          </a:xfrm>
          <a:prstGeom prst="roundRect">
            <a:avLst/>
          </a:prstGeom>
          <a:solidFill>
            <a:schemeClr val="accent6">
              <a:lumMod val="20000"/>
              <a:lumOff val="80000"/>
              <a:alpha val="57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nvSpPr>
        <p:spPr>
          <a:xfrm>
            <a:off x="456565" y="1674495"/>
            <a:ext cx="2088515" cy="645160"/>
          </a:xfrm>
          <a:prstGeom prst="rect">
            <a:avLst/>
          </a:prstGeom>
          <a:noFill/>
        </p:spPr>
        <p:txBody>
          <a:bodyPr wrap="square" rtlCol="0">
            <a:spAutoFit/>
          </a:bodyPr>
          <a:p>
            <a:pPr algn="ctr"/>
            <a:r>
              <a:rPr lang="en-US" altLang="zh-CN" b="1">
                <a:latin typeface="Times New Roman" panose="02020603050405020304" pitchFamily="18" charset="0"/>
                <a:cs typeface="Times New Roman" panose="02020603050405020304" pitchFamily="18" charset="0"/>
              </a:rPr>
              <a:t>Data Centric AI &amp; Model Training </a:t>
            </a:r>
            <a:endParaRPr lang="en-US" altLang="zh-CN" b="1">
              <a:latin typeface="Times New Roman" panose="02020603050405020304" pitchFamily="18" charset="0"/>
              <a:cs typeface="Times New Roman" panose="02020603050405020304" pitchFamily="18" charset="0"/>
            </a:endParaRPr>
          </a:p>
        </p:txBody>
      </p:sp>
      <p:pic>
        <p:nvPicPr>
          <p:cNvPr id="19" name="图片 18"/>
          <p:cNvPicPr>
            <a:picLocks noChangeAspect="1"/>
          </p:cNvPicPr>
          <p:nvPr/>
        </p:nvPicPr>
        <p:blipFill>
          <a:blip r:embed="rId2"/>
          <a:stretch>
            <a:fillRect/>
          </a:stretch>
        </p:blipFill>
        <p:spPr>
          <a:xfrm>
            <a:off x="3717925" y="3617595"/>
            <a:ext cx="490220" cy="425450"/>
          </a:xfrm>
          <a:prstGeom prst="rect">
            <a:avLst/>
          </a:prstGeom>
        </p:spPr>
      </p:pic>
      <p:pic>
        <p:nvPicPr>
          <p:cNvPr id="18" name="图片 17"/>
          <p:cNvPicPr>
            <a:picLocks noChangeAspect="1"/>
          </p:cNvPicPr>
          <p:nvPr/>
        </p:nvPicPr>
        <p:blipFill>
          <a:blip r:embed="rId3"/>
          <a:stretch>
            <a:fillRect/>
          </a:stretch>
        </p:blipFill>
        <p:spPr>
          <a:xfrm>
            <a:off x="3283585" y="3617595"/>
            <a:ext cx="422910" cy="426085"/>
          </a:xfrm>
          <a:prstGeom prst="rect">
            <a:avLst/>
          </a:prstGeom>
        </p:spPr>
      </p:pic>
      <p:pic>
        <p:nvPicPr>
          <p:cNvPr id="17" name="图片 16"/>
          <p:cNvPicPr>
            <a:picLocks noChangeAspect="1"/>
          </p:cNvPicPr>
          <p:nvPr/>
        </p:nvPicPr>
        <p:blipFill>
          <a:blip r:embed="rId4"/>
          <a:stretch>
            <a:fillRect/>
          </a:stretch>
        </p:blipFill>
        <p:spPr>
          <a:xfrm>
            <a:off x="2385060" y="3629025"/>
            <a:ext cx="381635" cy="393700"/>
          </a:xfrm>
          <a:prstGeom prst="rect">
            <a:avLst/>
          </a:prstGeom>
        </p:spPr>
      </p:pic>
      <p:pic>
        <p:nvPicPr>
          <p:cNvPr id="20" name="图片 19"/>
          <p:cNvPicPr>
            <a:picLocks noChangeAspect="1"/>
          </p:cNvPicPr>
          <p:nvPr/>
        </p:nvPicPr>
        <p:blipFill>
          <a:blip r:embed="rId5"/>
          <a:stretch>
            <a:fillRect/>
          </a:stretch>
        </p:blipFill>
        <p:spPr>
          <a:xfrm>
            <a:off x="2830830" y="3629025"/>
            <a:ext cx="400050" cy="393700"/>
          </a:xfrm>
          <a:prstGeom prst="rect">
            <a:avLst/>
          </a:prstGeom>
        </p:spPr>
      </p:pic>
      <p:pic>
        <p:nvPicPr>
          <p:cNvPr id="21" name="图片 20"/>
          <p:cNvPicPr>
            <a:picLocks noChangeAspect="1"/>
          </p:cNvPicPr>
          <p:nvPr/>
        </p:nvPicPr>
        <p:blipFill>
          <a:blip r:embed="rId6"/>
          <a:stretch>
            <a:fillRect/>
          </a:stretch>
        </p:blipFill>
        <p:spPr>
          <a:xfrm>
            <a:off x="4194810" y="3617595"/>
            <a:ext cx="471805" cy="426085"/>
          </a:xfrm>
          <a:prstGeom prst="rect">
            <a:avLst/>
          </a:prstGeom>
        </p:spPr>
      </p:pic>
      <p:grpSp>
        <p:nvGrpSpPr>
          <p:cNvPr id="24" name="组合 23"/>
          <p:cNvGrpSpPr/>
          <p:nvPr/>
        </p:nvGrpSpPr>
        <p:grpSpPr>
          <a:xfrm rot="0">
            <a:off x="4598035" y="4007485"/>
            <a:ext cx="271780" cy="74930"/>
            <a:chOff x="2522" y="1491"/>
            <a:chExt cx="428" cy="118"/>
          </a:xfrm>
        </p:grpSpPr>
        <p:sp>
          <p:nvSpPr>
            <p:cNvPr id="22" name="椭圆 21"/>
            <p:cNvSpPr/>
            <p:nvPr/>
          </p:nvSpPr>
          <p:spPr>
            <a:xfrm>
              <a:off x="2522" y="1491"/>
              <a:ext cx="119" cy="119"/>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 name="椭圆 22"/>
            <p:cNvSpPr/>
            <p:nvPr/>
          </p:nvSpPr>
          <p:spPr>
            <a:xfrm>
              <a:off x="2677" y="1491"/>
              <a:ext cx="119" cy="119"/>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 name="椭圆 24"/>
            <p:cNvSpPr/>
            <p:nvPr/>
          </p:nvSpPr>
          <p:spPr>
            <a:xfrm>
              <a:off x="2832" y="1491"/>
              <a:ext cx="119" cy="119"/>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29" name="组合 28"/>
          <p:cNvGrpSpPr/>
          <p:nvPr/>
        </p:nvGrpSpPr>
        <p:grpSpPr>
          <a:xfrm>
            <a:off x="4558030" y="3551555"/>
            <a:ext cx="1231900" cy="530860"/>
            <a:chOff x="7660" y="6308"/>
            <a:chExt cx="1940" cy="836"/>
          </a:xfrm>
        </p:grpSpPr>
        <p:pic>
          <p:nvPicPr>
            <p:cNvPr id="268" name="图片 267" descr="deep-learning"/>
            <p:cNvPicPr>
              <a:picLocks noChangeAspect="1"/>
            </p:cNvPicPr>
            <p:nvPr/>
          </p:nvPicPr>
          <p:blipFill>
            <a:blip r:embed="rId7"/>
            <a:stretch>
              <a:fillRect/>
            </a:stretch>
          </p:blipFill>
          <p:spPr>
            <a:xfrm>
              <a:off x="8228" y="6308"/>
              <a:ext cx="856" cy="837"/>
            </a:xfrm>
            <a:prstGeom prst="rect">
              <a:avLst/>
            </a:prstGeom>
          </p:spPr>
        </p:pic>
        <p:sp>
          <p:nvSpPr>
            <p:cNvPr id="27" name="文本框 26"/>
            <p:cNvSpPr txBox="1"/>
            <p:nvPr/>
          </p:nvSpPr>
          <p:spPr>
            <a:xfrm>
              <a:off x="7660" y="6412"/>
              <a:ext cx="1941" cy="628"/>
            </a:xfrm>
            <a:prstGeom prst="rect">
              <a:avLst/>
            </a:prstGeom>
            <a:noFill/>
          </p:spPr>
          <p:txBody>
            <a:bodyPr wrap="square" rtlCol="0">
              <a:spAutoFit/>
            </a:bodyPr>
            <a:p>
              <a:pPr algn="ctr"/>
              <a:r>
                <a:rPr lang="en-US" altLang="zh-CN" sz="1000" b="1" i="1">
                  <a:latin typeface="Times New Roman" panose="02020603050405020304" pitchFamily="18" charset="0"/>
                  <a:cs typeface="Times New Roman" panose="02020603050405020304" pitchFamily="18" charset="0"/>
                </a:rPr>
                <a:t>Large Language </a:t>
              </a:r>
              <a:endParaRPr lang="en-US" altLang="zh-CN" sz="1000" b="1" i="1">
                <a:latin typeface="Times New Roman" panose="02020603050405020304" pitchFamily="18" charset="0"/>
                <a:cs typeface="Times New Roman" panose="02020603050405020304" pitchFamily="18" charset="0"/>
              </a:endParaRPr>
            </a:p>
            <a:p>
              <a:pPr algn="ctr"/>
              <a:r>
                <a:rPr lang="en-US" altLang="zh-CN" sz="1000" b="1" i="1">
                  <a:latin typeface="Times New Roman" panose="02020603050405020304" pitchFamily="18" charset="0"/>
                  <a:cs typeface="Times New Roman" panose="02020603050405020304" pitchFamily="18" charset="0"/>
                </a:rPr>
                <a:t>Models</a:t>
              </a:r>
              <a:endParaRPr lang="en-US" altLang="zh-CN" sz="1000" b="1" i="1">
                <a:latin typeface="Times New Roman" panose="02020603050405020304" pitchFamily="18" charset="0"/>
                <a:cs typeface="Times New Roman" panose="02020603050405020304" pitchFamily="18" charset="0"/>
              </a:endParaRPr>
            </a:p>
          </p:txBody>
        </p:sp>
      </p:grpSp>
      <p:sp>
        <p:nvSpPr>
          <p:cNvPr id="26" name="圆角矩形 25"/>
          <p:cNvSpPr/>
          <p:nvPr/>
        </p:nvSpPr>
        <p:spPr>
          <a:xfrm>
            <a:off x="2217420" y="3470275"/>
            <a:ext cx="3632200" cy="692150"/>
          </a:xfrm>
          <a:prstGeom prst="roundRect">
            <a:avLst/>
          </a:prstGeom>
          <a:noFill/>
          <a:ln>
            <a:solidFill>
              <a:schemeClr val="tx1"/>
            </a:solidFill>
            <a:prstDash val="dashDot"/>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31" name="图片 30" descr="edit"/>
          <p:cNvPicPr>
            <a:picLocks noChangeAspect="1"/>
          </p:cNvPicPr>
          <p:nvPr/>
        </p:nvPicPr>
        <p:blipFill>
          <a:blip r:embed="rId8"/>
          <a:stretch>
            <a:fillRect/>
          </a:stretch>
        </p:blipFill>
        <p:spPr>
          <a:xfrm>
            <a:off x="210820" y="1838325"/>
            <a:ext cx="334645" cy="334645"/>
          </a:xfrm>
          <a:prstGeom prst="rect">
            <a:avLst/>
          </a:prstGeom>
        </p:spPr>
      </p:pic>
      <p:sp>
        <p:nvSpPr>
          <p:cNvPr id="28" name="文本框 27"/>
          <p:cNvSpPr txBox="1"/>
          <p:nvPr/>
        </p:nvSpPr>
        <p:spPr>
          <a:xfrm>
            <a:off x="412750" y="2360295"/>
            <a:ext cx="2088515" cy="368300"/>
          </a:xfrm>
          <a:prstGeom prst="rect">
            <a:avLst/>
          </a:prstGeom>
          <a:noFill/>
        </p:spPr>
        <p:txBody>
          <a:bodyPr wrap="square" rtlCol="0">
            <a:spAutoFit/>
          </a:bodyPr>
          <a:p>
            <a:pPr algn="ctr"/>
            <a:r>
              <a:rPr lang="en-US" altLang="zh-CN" b="1">
                <a:solidFill>
                  <a:srgbClr val="7030A0"/>
                </a:solidFill>
                <a:latin typeface="Times New Roman" panose="02020603050405020304" pitchFamily="18" charset="0"/>
                <a:cs typeface="Times New Roman" panose="02020603050405020304" pitchFamily="18" charset="0"/>
              </a:rPr>
              <a:t>Reasoning</a:t>
            </a:r>
            <a:endParaRPr lang="en-US" altLang="zh-CN" b="1">
              <a:solidFill>
                <a:srgbClr val="7030A0"/>
              </a:solidFill>
              <a:latin typeface="Times New Roman" panose="02020603050405020304" pitchFamily="18" charset="0"/>
              <a:cs typeface="Times New Roman" panose="02020603050405020304" pitchFamily="18" charset="0"/>
            </a:endParaRPr>
          </a:p>
        </p:txBody>
      </p:sp>
      <p:pic>
        <p:nvPicPr>
          <p:cNvPr id="49" name="图片 48" descr="thinking"/>
          <p:cNvPicPr>
            <a:picLocks noChangeAspect="1"/>
          </p:cNvPicPr>
          <p:nvPr/>
        </p:nvPicPr>
        <p:blipFill>
          <a:blip r:embed="rId9"/>
          <a:stretch>
            <a:fillRect/>
          </a:stretch>
        </p:blipFill>
        <p:spPr>
          <a:xfrm>
            <a:off x="1554480" y="2769235"/>
            <a:ext cx="351790" cy="351790"/>
          </a:xfrm>
          <a:prstGeom prst="rect">
            <a:avLst/>
          </a:prstGeom>
        </p:spPr>
      </p:pic>
      <p:sp>
        <p:nvSpPr>
          <p:cNvPr id="30" name="文本框 29"/>
          <p:cNvSpPr txBox="1"/>
          <p:nvPr/>
        </p:nvSpPr>
        <p:spPr>
          <a:xfrm>
            <a:off x="1734820" y="2750820"/>
            <a:ext cx="1454150" cy="368300"/>
          </a:xfrm>
          <a:prstGeom prst="rect">
            <a:avLst/>
          </a:prstGeom>
          <a:noFill/>
        </p:spPr>
        <p:txBody>
          <a:bodyPr wrap="square" rtlCol="0">
            <a:spAutoFit/>
          </a:bodyPr>
          <a:p>
            <a:pPr algn="ctr"/>
            <a:r>
              <a:rPr lang="en-US" altLang="zh-CN" b="1">
                <a:solidFill>
                  <a:srgbClr val="FF0000"/>
                </a:solidFill>
                <a:latin typeface="Times New Roman" panose="02020603050405020304" pitchFamily="18" charset="0"/>
                <a:cs typeface="Times New Roman" panose="02020603050405020304" pitchFamily="18" charset="0"/>
              </a:rPr>
              <a:t>Planning</a:t>
            </a:r>
            <a:endParaRPr lang="en-US" altLang="zh-CN" b="1">
              <a:solidFill>
                <a:srgbClr val="FF0000"/>
              </a:solidFill>
              <a:latin typeface="Times New Roman" panose="02020603050405020304" pitchFamily="18" charset="0"/>
              <a:cs typeface="Times New Roman" panose="02020603050405020304" pitchFamily="18" charset="0"/>
            </a:endParaRPr>
          </a:p>
        </p:txBody>
      </p:sp>
      <p:sp>
        <p:nvSpPr>
          <p:cNvPr id="114" name="箭头: 下 1321"/>
          <p:cNvSpPr/>
          <p:nvPr>
            <p:custDataLst>
              <p:tags r:id="rId10"/>
            </p:custDataLst>
          </p:nvPr>
        </p:nvSpPr>
        <p:spPr>
          <a:xfrm flipV="1">
            <a:off x="2290445" y="3053080"/>
            <a:ext cx="393700" cy="343535"/>
          </a:xfrm>
          <a:prstGeom prst="downArrow">
            <a:avLst>
              <a:gd name="adj1" fmla="val 50000"/>
              <a:gd name="adj2" fmla="val 50000"/>
            </a:avLst>
          </a:prstGeom>
          <a:solidFill>
            <a:schemeClr val="accent2">
              <a:lumMod val="20000"/>
              <a:lumOff val="80000"/>
            </a:schemeClr>
          </a:solidFill>
          <a:ln w="19050">
            <a:solidFill>
              <a:srgbClr val="C32C03"/>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文本框 31"/>
          <p:cNvSpPr txBox="1"/>
          <p:nvPr/>
        </p:nvSpPr>
        <p:spPr>
          <a:xfrm>
            <a:off x="2828925" y="2414270"/>
            <a:ext cx="1680845" cy="368300"/>
          </a:xfrm>
          <a:prstGeom prst="rect">
            <a:avLst/>
          </a:prstGeom>
          <a:noFill/>
        </p:spPr>
        <p:txBody>
          <a:bodyPr wrap="square" rtlCol="0">
            <a:spAutoFit/>
          </a:bodyPr>
          <a:p>
            <a:pPr algn="ctr"/>
            <a:r>
              <a:rPr lang="en-US" altLang="zh-CN" b="1">
                <a:solidFill>
                  <a:srgbClr val="7030A0"/>
                </a:solidFill>
                <a:latin typeface="Times New Roman" panose="02020603050405020304" pitchFamily="18" charset="0"/>
                <a:cs typeface="Times New Roman" panose="02020603050405020304" pitchFamily="18" charset="0"/>
              </a:rPr>
              <a:t>Reflection</a:t>
            </a:r>
            <a:endParaRPr lang="en-US" altLang="zh-CN" b="1">
              <a:solidFill>
                <a:srgbClr val="7030A0"/>
              </a:solidFill>
              <a:latin typeface="Times New Roman" panose="02020603050405020304" pitchFamily="18" charset="0"/>
              <a:cs typeface="Times New Roman" panose="02020603050405020304" pitchFamily="18" charset="0"/>
            </a:endParaRPr>
          </a:p>
        </p:txBody>
      </p:sp>
      <p:pic>
        <p:nvPicPr>
          <p:cNvPr id="85" name="图片 84" descr="find"/>
          <p:cNvPicPr>
            <a:picLocks noChangeAspect="1"/>
          </p:cNvPicPr>
          <p:nvPr/>
        </p:nvPicPr>
        <p:blipFill>
          <a:blip r:embed="rId11"/>
          <a:stretch>
            <a:fillRect/>
          </a:stretch>
        </p:blipFill>
        <p:spPr>
          <a:xfrm>
            <a:off x="2766695" y="2411730"/>
            <a:ext cx="357505" cy="357505"/>
          </a:xfrm>
          <a:prstGeom prst="rect">
            <a:avLst/>
          </a:prstGeom>
        </p:spPr>
      </p:pic>
      <p:sp>
        <p:nvSpPr>
          <p:cNvPr id="33" name="文本框 32"/>
          <p:cNvSpPr txBox="1"/>
          <p:nvPr/>
        </p:nvSpPr>
        <p:spPr>
          <a:xfrm>
            <a:off x="2501265" y="1692910"/>
            <a:ext cx="2037715" cy="645160"/>
          </a:xfrm>
          <a:prstGeom prst="rect">
            <a:avLst/>
          </a:prstGeom>
          <a:noFill/>
        </p:spPr>
        <p:txBody>
          <a:bodyPr wrap="square" rtlCol="0" anchor="t">
            <a:spAutoFit/>
          </a:bodyPr>
          <a:p>
            <a:pPr algn="ctr"/>
            <a:r>
              <a:rPr lang="en-US" altLang="zh-CN" b="1">
                <a:latin typeface="Times New Roman" panose="02020603050405020304" pitchFamily="18" charset="0"/>
                <a:cs typeface="Times New Roman" panose="02020603050405020304" pitchFamily="18" charset="0"/>
              </a:rPr>
              <a:t>Reinforcement &amp; Active learning</a:t>
            </a:r>
            <a:endParaRPr lang="en-US" altLang="zh-CN" b="1">
              <a:latin typeface="Times New Roman" panose="02020603050405020304" pitchFamily="18" charset="0"/>
              <a:cs typeface="Times New Roman" panose="02020603050405020304" pitchFamily="18" charset="0"/>
            </a:endParaRPr>
          </a:p>
        </p:txBody>
      </p:sp>
      <p:grpSp>
        <p:nvGrpSpPr>
          <p:cNvPr id="34" name="组合 33"/>
          <p:cNvGrpSpPr/>
          <p:nvPr/>
        </p:nvGrpSpPr>
        <p:grpSpPr>
          <a:xfrm>
            <a:off x="6313805" y="3512185"/>
            <a:ext cx="1231900" cy="530860"/>
            <a:chOff x="7660" y="6308"/>
            <a:chExt cx="1940" cy="836"/>
          </a:xfrm>
        </p:grpSpPr>
        <p:pic>
          <p:nvPicPr>
            <p:cNvPr id="35" name="图片 34" descr="deep-learning"/>
            <p:cNvPicPr>
              <a:picLocks noChangeAspect="1"/>
            </p:cNvPicPr>
            <p:nvPr/>
          </p:nvPicPr>
          <p:blipFill>
            <a:blip r:embed="rId7"/>
            <a:stretch>
              <a:fillRect/>
            </a:stretch>
          </p:blipFill>
          <p:spPr>
            <a:xfrm>
              <a:off x="8228" y="6308"/>
              <a:ext cx="856" cy="837"/>
            </a:xfrm>
            <a:prstGeom prst="rect">
              <a:avLst/>
            </a:prstGeom>
          </p:spPr>
        </p:pic>
        <p:sp>
          <p:nvSpPr>
            <p:cNvPr id="36" name="文本框 35"/>
            <p:cNvSpPr txBox="1"/>
            <p:nvPr/>
          </p:nvSpPr>
          <p:spPr>
            <a:xfrm>
              <a:off x="7660" y="6412"/>
              <a:ext cx="1941" cy="628"/>
            </a:xfrm>
            <a:prstGeom prst="rect">
              <a:avLst/>
            </a:prstGeom>
            <a:noFill/>
          </p:spPr>
          <p:txBody>
            <a:bodyPr wrap="square" rtlCol="0">
              <a:spAutoFit/>
            </a:bodyPr>
            <a:p>
              <a:pPr algn="ctr"/>
              <a:r>
                <a:rPr lang="en-US" altLang="zh-CN" sz="1000" b="1" i="1">
                  <a:latin typeface="Times New Roman" panose="02020603050405020304" pitchFamily="18" charset="0"/>
                  <a:cs typeface="Times New Roman" panose="02020603050405020304" pitchFamily="18" charset="0"/>
                </a:rPr>
                <a:t>Large Language </a:t>
              </a:r>
              <a:endParaRPr lang="en-US" altLang="zh-CN" sz="1000" b="1" i="1">
                <a:latin typeface="Times New Roman" panose="02020603050405020304" pitchFamily="18" charset="0"/>
                <a:cs typeface="Times New Roman" panose="02020603050405020304" pitchFamily="18" charset="0"/>
              </a:endParaRPr>
            </a:p>
            <a:p>
              <a:pPr algn="ctr"/>
              <a:r>
                <a:rPr lang="en-US" altLang="zh-CN" sz="1000" b="1" i="1">
                  <a:latin typeface="Times New Roman" panose="02020603050405020304" pitchFamily="18" charset="0"/>
                  <a:cs typeface="Times New Roman" panose="02020603050405020304" pitchFamily="18" charset="0"/>
                </a:rPr>
                <a:t>Models</a:t>
              </a:r>
              <a:endParaRPr lang="en-US" altLang="zh-CN" sz="1000" b="1" i="1">
                <a:latin typeface="Times New Roman" panose="02020603050405020304" pitchFamily="18" charset="0"/>
                <a:cs typeface="Times New Roman" panose="02020603050405020304" pitchFamily="18" charset="0"/>
              </a:endParaRPr>
            </a:p>
          </p:txBody>
        </p:sp>
      </p:grpSp>
      <p:grpSp>
        <p:nvGrpSpPr>
          <p:cNvPr id="89" name="组合 88"/>
          <p:cNvGrpSpPr/>
          <p:nvPr/>
        </p:nvGrpSpPr>
        <p:grpSpPr>
          <a:xfrm>
            <a:off x="6004560" y="3570605"/>
            <a:ext cx="433070" cy="436245"/>
            <a:chOff x="3862" y="8011"/>
            <a:chExt cx="682" cy="687"/>
          </a:xfrm>
        </p:grpSpPr>
        <p:pic>
          <p:nvPicPr>
            <p:cNvPr id="87" name="图片 86" descr="arrow-right"/>
            <p:cNvPicPr>
              <a:picLocks noChangeAspect="1"/>
            </p:cNvPicPr>
            <p:nvPr/>
          </p:nvPicPr>
          <p:blipFill>
            <a:blip r:embed="rId12"/>
            <a:stretch>
              <a:fillRect/>
            </a:stretch>
          </p:blipFill>
          <p:spPr>
            <a:xfrm>
              <a:off x="3862" y="8011"/>
              <a:ext cx="683" cy="391"/>
            </a:xfrm>
            <a:prstGeom prst="rect">
              <a:avLst/>
            </a:prstGeom>
          </p:spPr>
        </p:pic>
        <p:pic>
          <p:nvPicPr>
            <p:cNvPr id="37" name="图片 36" descr="arrow-right"/>
            <p:cNvPicPr>
              <a:picLocks noChangeAspect="1"/>
            </p:cNvPicPr>
            <p:nvPr/>
          </p:nvPicPr>
          <p:blipFill>
            <a:blip r:embed="rId12"/>
            <a:stretch>
              <a:fillRect/>
            </a:stretch>
          </p:blipFill>
          <p:spPr>
            <a:xfrm rot="10800000">
              <a:off x="3862" y="8308"/>
              <a:ext cx="683" cy="391"/>
            </a:xfrm>
            <a:prstGeom prst="rect">
              <a:avLst/>
            </a:prstGeom>
          </p:spPr>
        </p:pic>
      </p:grpSp>
      <p:sp>
        <p:nvSpPr>
          <p:cNvPr id="38" name="圆角矩形 37"/>
          <p:cNvSpPr/>
          <p:nvPr/>
        </p:nvSpPr>
        <p:spPr>
          <a:xfrm>
            <a:off x="4772025" y="1679575"/>
            <a:ext cx="2873375" cy="1530350"/>
          </a:xfrm>
          <a:prstGeom prst="roundRect">
            <a:avLst/>
          </a:prstGeom>
          <a:solidFill>
            <a:schemeClr val="accent4">
              <a:lumMod val="40000"/>
              <a:lumOff val="60000"/>
              <a:alpha val="46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9" name="文本框 38"/>
          <p:cNvSpPr txBox="1"/>
          <p:nvPr/>
        </p:nvSpPr>
        <p:spPr>
          <a:xfrm>
            <a:off x="4666615" y="1804670"/>
            <a:ext cx="2979420" cy="645160"/>
          </a:xfrm>
          <a:prstGeom prst="rect">
            <a:avLst/>
          </a:prstGeom>
          <a:noFill/>
        </p:spPr>
        <p:txBody>
          <a:bodyPr wrap="square" rtlCol="0">
            <a:spAutoFit/>
          </a:bodyPr>
          <a:p>
            <a:pPr algn="ctr"/>
            <a:r>
              <a:rPr lang="zh-CN" altLang="en-US">
                <a:latin typeface="Times New Roman" panose="02020603050405020304" pitchFamily="18" charset="0"/>
                <a:cs typeface="Times New Roman" panose="02020603050405020304" pitchFamily="18" charset="0"/>
              </a:rPr>
              <a:t>闹钟，地图，</a:t>
            </a:r>
            <a:r>
              <a:rPr lang="en-US" altLang="zh-CN">
                <a:latin typeface="Times New Roman" panose="02020603050405020304" pitchFamily="18" charset="0"/>
                <a:cs typeface="Times New Roman" panose="02020603050405020304" pitchFamily="18" charset="0"/>
              </a:rPr>
              <a:t>AI</a:t>
            </a:r>
            <a:r>
              <a:rPr lang="zh-CN" altLang="en-US">
                <a:latin typeface="Times New Roman" panose="02020603050405020304" pitchFamily="18" charset="0"/>
                <a:cs typeface="Times New Roman" panose="02020603050405020304" pitchFamily="18" charset="0"/>
              </a:rPr>
              <a:t>模型，</a:t>
            </a:r>
            <a:r>
              <a:rPr lang="en-US" altLang="zh-CN">
                <a:latin typeface="Times New Roman" panose="02020603050405020304" pitchFamily="18" charset="0"/>
                <a:cs typeface="Times New Roman" panose="02020603050405020304" pitchFamily="18" charset="0"/>
              </a:rPr>
              <a:t>API</a:t>
            </a:r>
            <a:r>
              <a:rPr lang="zh-CN" altLang="en-US">
                <a:latin typeface="Times New Roman" panose="02020603050405020304" pitchFamily="18" charset="0"/>
                <a:cs typeface="Times New Roman" panose="02020603050405020304" pitchFamily="18" charset="0"/>
              </a:rPr>
              <a:t>等相关工具</a:t>
            </a:r>
            <a:endParaRPr lang="zh-CN" altLang="en-US">
              <a:latin typeface="Times New Roman" panose="02020603050405020304" pitchFamily="18" charset="0"/>
              <a:cs typeface="Times New Roman" panose="02020603050405020304" pitchFamily="18" charset="0"/>
            </a:endParaRPr>
          </a:p>
        </p:txBody>
      </p:sp>
      <p:grpSp>
        <p:nvGrpSpPr>
          <p:cNvPr id="42" name="组合 41"/>
          <p:cNvGrpSpPr/>
          <p:nvPr/>
        </p:nvGrpSpPr>
        <p:grpSpPr>
          <a:xfrm>
            <a:off x="5246370" y="2491740"/>
            <a:ext cx="1924685" cy="478790"/>
            <a:chOff x="8365" y="3350"/>
            <a:chExt cx="3031" cy="754"/>
          </a:xfrm>
        </p:grpSpPr>
        <p:pic>
          <p:nvPicPr>
            <p:cNvPr id="40" name="图片 39" descr="online-library"/>
            <p:cNvPicPr>
              <a:picLocks noChangeAspect="1"/>
            </p:cNvPicPr>
            <p:nvPr/>
          </p:nvPicPr>
          <p:blipFill>
            <a:blip r:embed="rId13"/>
            <a:stretch>
              <a:fillRect/>
            </a:stretch>
          </p:blipFill>
          <p:spPr>
            <a:xfrm>
              <a:off x="8365" y="3350"/>
              <a:ext cx="754" cy="754"/>
            </a:xfrm>
            <a:prstGeom prst="rect">
              <a:avLst/>
            </a:prstGeom>
          </p:spPr>
        </p:pic>
        <p:sp>
          <p:nvSpPr>
            <p:cNvPr id="41" name="文本框 40"/>
            <p:cNvSpPr txBox="1"/>
            <p:nvPr/>
          </p:nvSpPr>
          <p:spPr>
            <a:xfrm>
              <a:off x="9016" y="3457"/>
              <a:ext cx="2381" cy="580"/>
            </a:xfrm>
            <a:prstGeom prst="rect">
              <a:avLst/>
            </a:prstGeom>
            <a:noFill/>
          </p:spPr>
          <p:txBody>
            <a:bodyPr wrap="square" rtlCol="0">
              <a:spAutoFit/>
            </a:bodyPr>
            <a:p>
              <a:r>
                <a:rPr lang="en-US" altLang="zh-CN" b="1">
                  <a:solidFill>
                    <a:srgbClr val="FF0000"/>
                  </a:solidFill>
                  <a:latin typeface="Times New Roman" panose="02020603050405020304" pitchFamily="18" charset="0"/>
                  <a:cs typeface="Times New Roman" panose="02020603050405020304" pitchFamily="18" charset="0"/>
                </a:rPr>
                <a:t>Tool Library</a:t>
              </a:r>
              <a:endParaRPr lang="en-US" altLang="zh-CN" b="1">
                <a:solidFill>
                  <a:srgbClr val="FF0000"/>
                </a:solidFill>
                <a:latin typeface="Times New Roman" panose="02020603050405020304" pitchFamily="18" charset="0"/>
                <a:cs typeface="Times New Roman" panose="02020603050405020304" pitchFamily="18" charset="0"/>
              </a:endParaRPr>
            </a:p>
          </p:txBody>
        </p:sp>
      </p:grpSp>
      <p:sp>
        <p:nvSpPr>
          <p:cNvPr id="43" name="箭头: 下 1321"/>
          <p:cNvSpPr/>
          <p:nvPr>
            <p:custDataLst>
              <p:tags r:id="rId14"/>
            </p:custDataLst>
          </p:nvPr>
        </p:nvSpPr>
        <p:spPr>
          <a:xfrm flipV="1">
            <a:off x="6004560" y="2992120"/>
            <a:ext cx="393700" cy="343535"/>
          </a:xfrm>
          <a:prstGeom prst="downArrow">
            <a:avLst>
              <a:gd name="adj1" fmla="val 50000"/>
              <a:gd name="adj2" fmla="val 50000"/>
            </a:avLst>
          </a:prstGeom>
          <a:solidFill>
            <a:schemeClr val="accent2">
              <a:lumMod val="20000"/>
              <a:lumOff val="80000"/>
            </a:schemeClr>
          </a:solidFill>
          <a:ln w="19050">
            <a:solidFill>
              <a:srgbClr val="C32C03"/>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4" name="圆角矩形 43"/>
          <p:cNvSpPr/>
          <p:nvPr/>
        </p:nvSpPr>
        <p:spPr>
          <a:xfrm>
            <a:off x="241935" y="4328795"/>
            <a:ext cx="4553585" cy="819150"/>
          </a:xfrm>
          <a:prstGeom prst="roundRect">
            <a:avLst/>
          </a:prstGeom>
          <a:solidFill>
            <a:schemeClr val="accent5">
              <a:lumMod val="40000"/>
              <a:lumOff val="60000"/>
              <a:alpha val="46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86" name="图片 85" descr="memory"/>
          <p:cNvPicPr>
            <a:picLocks noChangeAspect="1"/>
          </p:cNvPicPr>
          <p:nvPr/>
        </p:nvPicPr>
        <p:blipFill>
          <a:blip r:embed="rId15"/>
          <a:stretch>
            <a:fillRect/>
          </a:stretch>
        </p:blipFill>
        <p:spPr>
          <a:xfrm>
            <a:off x="456565" y="4504055"/>
            <a:ext cx="459740" cy="459740"/>
          </a:xfrm>
          <a:prstGeom prst="rect">
            <a:avLst/>
          </a:prstGeom>
        </p:spPr>
      </p:pic>
      <p:sp>
        <p:nvSpPr>
          <p:cNvPr id="45" name="文本框 44"/>
          <p:cNvSpPr txBox="1"/>
          <p:nvPr/>
        </p:nvSpPr>
        <p:spPr>
          <a:xfrm>
            <a:off x="678180" y="4404995"/>
            <a:ext cx="1866900" cy="645160"/>
          </a:xfrm>
          <a:prstGeom prst="rect">
            <a:avLst/>
          </a:prstGeom>
          <a:noFill/>
        </p:spPr>
        <p:txBody>
          <a:bodyPr wrap="square" rtlCol="0">
            <a:spAutoFit/>
          </a:bodyPr>
          <a:p>
            <a:pPr algn="ctr"/>
            <a:r>
              <a:rPr lang="en-US" altLang="zh-CN" b="1">
                <a:latin typeface="Times New Roman" panose="02020603050405020304" pitchFamily="18" charset="0"/>
                <a:cs typeface="Times New Roman" panose="02020603050405020304" pitchFamily="18" charset="0"/>
              </a:rPr>
              <a:t>Short-term memory </a:t>
            </a:r>
            <a:endParaRPr lang="en-US" altLang="zh-CN" b="1">
              <a:latin typeface="Times New Roman" panose="02020603050405020304" pitchFamily="18" charset="0"/>
              <a:cs typeface="Times New Roman" panose="02020603050405020304" pitchFamily="18" charset="0"/>
            </a:endParaRPr>
          </a:p>
        </p:txBody>
      </p:sp>
      <p:sp>
        <p:nvSpPr>
          <p:cNvPr id="46" name="文本框 45"/>
          <p:cNvSpPr txBox="1"/>
          <p:nvPr/>
        </p:nvSpPr>
        <p:spPr>
          <a:xfrm>
            <a:off x="2642870" y="4404995"/>
            <a:ext cx="1866900" cy="645160"/>
          </a:xfrm>
          <a:prstGeom prst="rect">
            <a:avLst/>
          </a:prstGeom>
          <a:noFill/>
        </p:spPr>
        <p:txBody>
          <a:bodyPr wrap="square" rtlCol="0">
            <a:spAutoFit/>
          </a:bodyPr>
          <a:p>
            <a:pPr algn="ctr"/>
            <a:r>
              <a:rPr lang="en-US" altLang="zh-CN" b="1">
                <a:latin typeface="Times New Roman" panose="02020603050405020304" pitchFamily="18" charset="0"/>
                <a:cs typeface="Times New Roman" panose="02020603050405020304" pitchFamily="18" charset="0"/>
              </a:rPr>
              <a:t>Long-term memory </a:t>
            </a:r>
            <a:endParaRPr lang="en-US" altLang="zh-CN" b="1">
              <a:latin typeface="Times New Roman" panose="02020603050405020304" pitchFamily="18" charset="0"/>
              <a:cs typeface="Times New Roman" panose="02020603050405020304" pitchFamily="18" charset="0"/>
            </a:endParaRPr>
          </a:p>
        </p:txBody>
      </p:sp>
      <p:pic>
        <p:nvPicPr>
          <p:cNvPr id="76" name="图片 75" descr="read"/>
          <p:cNvPicPr>
            <a:picLocks noChangeAspect="1"/>
          </p:cNvPicPr>
          <p:nvPr/>
        </p:nvPicPr>
        <p:blipFill>
          <a:blip r:embed="rId16"/>
          <a:stretch>
            <a:fillRect/>
          </a:stretch>
        </p:blipFill>
        <p:spPr>
          <a:xfrm>
            <a:off x="4208145" y="4505325"/>
            <a:ext cx="473710" cy="473710"/>
          </a:xfrm>
          <a:prstGeom prst="rect">
            <a:avLst/>
          </a:prstGeom>
        </p:spPr>
      </p:pic>
      <p:grpSp>
        <p:nvGrpSpPr>
          <p:cNvPr id="47" name="组合 46"/>
          <p:cNvGrpSpPr/>
          <p:nvPr/>
        </p:nvGrpSpPr>
        <p:grpSpPr>
          <a:xfrm>
            <a:off x="2397125" y="4531995"/>
            <a:ext cx="433070" cy="436245"/>
            <a:chOff x="3862" y="8011"/>
            <a:chExt cx="682" cy="687"/>
          </a:xfrm>
        </p:grpSpPr>
        <p:pic>
          <p:nvPicPr>
            <p:cNvPr id="48" name="图片 47" descr="arrow-right"/>
            <p:cNvPicPr>
              <a:picLocks noChangeAspect="1"/>
            </p:cNvPicPr>
            <p:nvPr/>
          </p:nvPicPr>
          <p:blipFill>
            <a:blip r:embed="rId12"/>
            <a:stretch>
              <a:fillRect/>
            </a:stretch>
          </p:blipFill>
          <p:spPr>
            <a:xfrm>
              <a:off x="3862" y="8011"/>
              <a:ext cx="683" cy="391"/>
            </a:xfrm>
            <a:prstGeom prst="rect">
              <a:avLst/>
            </a:prstGeom>
          </p:spPr>
        </p:pic>
        <p:pic>
          <p:nvPicPr>
            <p:cNvPr id="50" name="图片 49" descr="arrow-right"/>
            <p:cNvPicPr>
              <a:picLocks noChangeAspect="1"/>
            </p:cNvPicPr>
            <p:nvPr/>
          </p:nvPicPr>
          <p:blipFill>
            <a:blip r:embed="rId12"/>
            <a:stretch>
              <a:fillRect/>
            </a:stretch>
          </p:blipFill>
          <p:spPr>
            <a:xfrm rot="10800000">
              <a:off x="3862" y="8308"/>
              <a:ext cx="683" cy="391"/>
            </a:xfrm>
            <a:prstGeom prst="rect">
              <a:avLst/>
            </a:prstGeom>
          </p:spPr>
        </p:pic>
      </p:grpSp>
      <p:sp>
        <p:nvSpPr>
          <p:cNvPr id="51" name="圆角矩形 50"/>
          <p:cNvSpPr/>
          <p:nvPr/>
        </p:nvSpPr>
        <p:spPr>
          <a:xfrm>
            <a:off x="5010785" y="4328795"/>
            <a:ext cx="2634615" cy="2164715"/>
          </a:xfrm>
          <a:prstGeom prst="roundRect">
            <a:avLst/>
          </a:prstGeom>
          <a:solidFill>
            <a:schemeClr val="tx1">
              <a:lumMod val="20000"/>
              <a:lumOff val="80000"/>
              <a:alpha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52" name="图片 51" descr="open-world"/>
          <p:cNvPicPr>
            <a:picLocks noChangeAspect="1"/>
          </p:cNvPicPr>
          <p:nvPr/>
        </p:nvPicPr>
        <p:blipFill>
          <a:blip r:embed="rId17"/>
          <a:stretch>
            <a:fillRect/>
          </a:stretch>
        </p:blipFill>
        <p:spPr>
          <a:xfrm>
            <a:off x="5083175" y="4440555"/>
            <a:ext cx="707390" cy="707390"/>
          </a:xfrm>
          <a:prstGeom prst="rect">
            <a:avLst/>
          </a:prstGeom>
        </p:spPr>
      </p:pic>
      <p:pic>
        <p:nvPicPr>
          <p:cNvPr id="53" name="图片 52"/>
          <p:cNvPicPr>
            <a:picLocks noChangeAspect="1"/>
          </p:cNvPicPr>
          <p:nvPr/>
        </p:nvPicPr>
        <p:blipFill>
          <a:blip r:embed="rId18"/>
          <a:stretch>
            <a:fillRect/>
          </a:stretch>
        </p:blipFill>
        <p:spPr>
          <a:xfrm>
            <a:off x="8248650" y="1922780"/>
            <a:ext cx="2477770" cy="2638425"/>
          </a:xfrm>
          <a:prstGeom prst="rect">
            <a:avLst/>
          </a:prstGeom>
        </p:spPr>
      </p:pic>
      <p:pic>
        <p:nvPicPr>
          <p:cNvPr id="54" name="图片 53"/>
          <p:cNvPicPr>
            <a:picLocks noChangeAspect="1"/>
          </p:cNvPicPr>
          <p:nvPr/>
        </p:nvPicPr>
        <p:blipFill>
          <a:blip r:embed="rId19"/>
          <a:stretch>
            <a:fillRect/>
          </a:stretch>
        </p:blipFill>
        <p:spPr>
          <a:xfrm>
            <a:off x="8149590" y="4780280"/>
            <a:ext cx="2825750" cy="1458595"/>
          </a:xfrm>
          <a:prstGeom prst="rect">
            <a:avLst/>
          </a:prstGeom>
        </p:spPr>
      </p:pic>
      <p:grpSp>
        <p:nvGrpSpPr>
          <p:cNvPr id="59" name="组合 58"/>
          <p:cNvGrpSpPr/>
          <p:nvPr/>
        </p:nvGrpSpPr>
        <p:grpSpPr>
          <a:xfrm>
            <a:off x="647065" y="5452745"/>
            <a:ext cx="3635375" cy="364490"/>
            <a:chOff x="390" y="8329"/>
            <a:chExt cx="7005" cy="902"/>
          </a:xfrm>
        </p:grpSpPr>
        <p:sp>
          <p:nvSpPr>
            <p:cNvPr id="58" name="圆角矩形 57"/>
            <p:cNvSpPr/>
            <p:nvPr/>
          </p:nvSpPr>
          <p:spPr>
            <a:xfrm>
              <a:off x="2862" y="8329"/>
              <a:ext cx="2058" cy="902"/>
            </a:xfrm>
            <a:prstGeom prst="roundRect">
              <a:avLst/>
            </a:prstGeom>
            <a:solidFill>
              <a:schemeClr val="accent3">
                <a:lumMod val="40000"/>
                <a:lumOff val="60000"/>
                <a:alpha val="60000"/>
              </a:schemeClr>
            </a:solidFill>
            <a:ln w="19050">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200" b="1">
                  <a:solidFill>
                    <a:schemeClr val="tx1"/>
                  </a:solidFill>
                  <a:latin typeface="Calibri" panose="020F0502020204030204" charset="0"/>
                  <a:cs typeface="Calibri" panose="020F0502020204030204" charset="0"/>
                </a:rPr>
                <a:t>隐私性</a:t>
              </a:r>
              <a:endParaRPr lang="zh-CN" altLang="en-US" sz="1200" b="1">
                <a:solidFill>
                  <a:schemeClr val="tx1"/>
                </a:solidFill>
                <a:latin typeface="Calibri" panose="020F0502020204030204" charset="0"/>
                <a:cs typeface="Calibri" panose="020F0502020204030204" charset="0"/>
              </a:endParaRPr>
            </a:p>
          </p:txBody>
        </p:sp>
        <p:sp>
          <p:nvSpPr>
            <p:cNvPr id="55" name="圆角矩形 54"/>
            <p:cNvSpPr/>
            <p:nvPr/>
          </p:nvSpPr>
          <p:spPr>
            <a:xfrm>
              <a:off x="5337" y="8329"/>
              <a:ext cx="2059" cy="902"/>
            </a:xfrm>
            <a:prstGeom prst="roundRect">
              <a:avLst/>
            </a:prstGeom>
            <a:solidFill>
              <a:schemeClr val="accent3">
                <a:lumMod val="40000"/>
                <a:lumOff val="60000"/>
                <a:alpha val="60000"/>
              </a:schemeClr>
            </a:solidFill>
            <a:ln w="19050">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200" b="1">
                  <a:solidFill>
                    <a:schemeClr val="tx1"/>
                  </a:solidFill>
                  <a:latin typeface="Calibri" panose="020F0502020204030204" charset="0"/>
                  <a:cs typeface="Calibri" panose="020F0502020204030204" charset="0"/>
                </a:rPr>
                <a:t>公平性</a:t>
              </a:r>
              <a:endParaRPr lang="zh-CN" altLang="en-US" sz="1200" b="1">
                <a:solidFill>
                  <a:schemeClr val="tx1"/>
                </a:solidFill>
                <a:latin typeface="Calibri" panose="020F0502020204030204" charset="0"/>
                <a:cs typeface="Calibri" panose="020F0502020204030204" charset="0"/>
              </a:endParaRPr>
            </a:p>
          </p:txBody>
        </p:sp>
        <p:sp>
          <p:nvSpPr>
            <p:cNvPr id="56" name="圆角矩形 55"/>
            <p:cNvSpPr/>
            <p:nvPr/>
          </p:nvSpPr>
          <p:spPr>
            <a:xfrm>
              <a:off x="390" y="8329"/>
              <a:ext cx="2058" cy="902"/>
            </a:xfrm>
            <a:prstGeom prst="roundRect">
              <a:avLst/>
            </a:prstGeom>
            <a:solidFill>
              <a:schemeClr val="accent3">
                <a:lumMod val="40000"/>
                <a:lumOff val="60000"/>
                <a:alpha val="60000"/>
              </a:schemeClr>
            </a:solidFill>
            <a:ln w="19050">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200" b="1">
                  <a:solidFill>
                    <a:schemeClr val="tx1"/>
                  </a:solidFill>
                  <a:latin typeface="Calibri" panose="020F0502020204030204" charset="0"/>
                  <a:cs typeface="Calibri" panose="020F0502020204030204" charset="0"/>
                </a:rPr>
                <a:t>安全性</a:t>
              </a:r>
              <a:endParaRPr lang="zh-CN" altLang="en-US" sz="1200" b="1">
                <a:solidFill>
                  <a:schemeClr val="tx1"/>
                </a:solidFill>
                <a:latin typeface="Calibri" panose="020F0502020204030204" charset="0"/>
                <a:cs typeface="Calibri" panose="020F0502020204030204" charset="0"/>
              </a:endParaRPr>
            </a:p>
          </p:txBody>
        </p:sp>
      </p:grpSp>
      <p:sp>
        <p:nvSpPr>
          <p:cNvPr id="57" name="圆角矩形 56"/>
          <p:cNvSpPr/>
          <p:nvPr/>
        </p:nvSpPr>
        <p:spPr>
          <a:xfrm>
            <a:off x="281305" y="6073140"/>
            <a:ext cx="4514215" cy="420370"/>
          </a:xfrm>
          <a:prstGeom prst="roundRect">
            <a:avLst/>
          </a:prstGeom>
          <a:solidFill>
            <a:schemeClr val="accent3">
              <a:lumMod val="40000"/>
              <a:lumOff val="60000"/>
              <a:alpha val="60000"/>
            </a:schemeClr>
          </a:solidFill>
          <a:ln w="19050">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a:solidFill>
                  <a:schemeClr val="tx1"/>
                </a:solidFill>
                <a:latin typeface="Times New Roman" panose="02020603050405020304" pitchFamily="18" charset="0"/>
                <a:cs typeface="Times New Roman" panose="02020603050405020304" pitchFamily="18" charset="0"/>
              </a:rPr>
              <a:t>如何保证</a:t>
            </a:r>
            <a:r>
              <a:rPr lang="en-US" altLang="zh-CN" sz="1600">
                <a:solidFill>
                  <a:schemeClr val="tx1"/>
                </a:solidFill>
                <a:latin typeface="Times New Roman" panose="02020603050405020304" pitchFamily="18" charset="0"/>
                <a:cs typeface="Times New Roman" panose="02020603050405020304" pitchFamily="18" charset="0"/>
              </a:rPr>
              <a:t>LLM-agent</a:t>
            </a:r>
            <a:r>
              <a:rPr lang="zh-CN" altLang="en-US" sz="1600">
                <a:solidFill>
                  <a:schemeClr val="tx1"/>
                </a:solidFill>
                <a:latin typeface="Times New Roman" panose="02020603050405020304" pitchFamily="18" charset="0"/>
                <a:cs typeface="Times New Roman" panose="02020603050405020304" pitchFamily="18" charset="0"/>
              </a:rPr>
              <a:t>安全稳定执行功能</a:t>
            </a:r>
            <a:endParaRPr lang="zh-CN" altLang="en-US" sz="1600">
              <a:solidFill>
                <a:schemeClr val="tx1"/>
              </a:solidFill>
              <a:latin typeface="Times New Roman" panose="02020603050405020304" pitchFamily="18" charset="0"/>
              <a:cs typeface="Times New Roman" panose="02020603050405020304" pitchFamily="18" charset="0"/>
            </a:endParaRPr>
          </a:p>
        </p:txBody>
      </p:sp>
      <p:sp>
        <p:nvSpPr>
          <p:cNvPr id="60" name="文本框 59"/>
          <p:cNvSpPr txBox="1"/>
          <p:nvPr/>
        </p:nvSpPr>
        <p:spPr>
          <a:xfrm>
            <a:off x="5654040" y="4610735"/>
            <a:ext cx="1866900" cy="368300"/>
          </a:xfrm>
          <a:prstGeom prst="rect">
            <a:avLst/>
          </a:prstGeom>
          <a:noFill/>
        </p:spPr>
        <p:txBody>
          <a:bodyPr wrap="square" rtlCol="0">
            <a:spAutoFit/>
          </a:bodyPr>
          <a:p>
            <a:pPr algn="ctr"/>
            <a:r>
              <a:rPr lang="en-US" altLang="zh-CN" b="1">
                <a:latin typeface="Times New Roman" panose="02020603050405020304" pitchFamily="18" charset="0"/>
                <a:cs typeface="Times New Roman" panose="02020603050405020304" pitchFamily="18" charset="0"/>
              </a:rPr>
              <a:t>Environment</a:t>
            </a:r>
            <a:endParaRPr lang="en-US" altLang="zh-CN" b="1">
              <a:latin typeface="Times New Roman" panose="02020603050405020304" pitchFamily="18" charset="0"/>
              <a:cs typeface="Times New Roman" panose="02020603050405020304" pitchFamily="18" charset="0"/>
            </a:endParaRPr>
          </a:p>
        </p:txBody>
      </p:sp>
      <p:pic>
        <p:nvPicPr>
          <p:cNvPr id="61" name="图片 60" descr="health"/>
          <p:cNvPicPr>
            <a:picLocks noChangeAspect="1"/>
          </p:cNvPicPr>
          <p:nvPr/>
        </p:nvPicPr>
        <p:blipFill>
          <a:blip r:embed="rId20"/>
          <a:stretch>
            <a:fillRect/>
          </a:stretch>
        </p:blipFill>
        <p:spPr>
          <a:xfrm>
            <a:off x="5462270" y="5740400"/>
            <a:ext cx="451485" cy="451485"/>
          </a:xfrm>
          <a:prstGeom prst="rect">
            <a:avLst/>
          </a:prstGeom>
        </p:spPr>
      </p:pic>
      <p:pic>
        <p:nvPicPr>
          <p:cNvPr id="62" name="图片 61" descr="hobbies"/>
          <p:cNvPicPr>
            <a:picLocks noChangeAspect="1"/>
          </p:cNvPicPr>
          <p:nvPr/>
        </p:nvPicPr>
        <p:blipFill>
          <a:blip r:embed="rId21"/>
          <a:stretch>
            <a:fillRect/>
          </a:stretch>
        </p:blipFill>
        <p:spPr>
          <a:xfrm>
            <a:off x="5462270" y="5147945"/>
            <a:ext cx="441960" cy="441960"/>
          </a:xfrm>
          <a:prstGeom prst="rect">
            <a:avLst/>
          </a:prstGeom>
        </p:spPr>
      </p:pic>
      <p:pic>
        <p:nvPicPr>
          <p:cNvPr id="63" name="图片 62" descr="abilities"/>
          <p:cNvPicPr>
            <a:picLocks noChangeAspect="1"/>
          </p:cNvPicPr>
          <p:nvPr/>
        </p:nvPicPr>
        <p:blipFill>
          <a:blip r:embed="rId22"/>
          <a:stretch>
            <a:fillRect/>
          </a:stretch>
        </p:blipFill>
        <p:spPr>
          <a:xfrm>
            <a:off x="6143625" y="5740400"/>
            <a:ext cx="469265" cy="451485"/>
          </a:xfrm>
          <a:prstGeom prst="rect">
            <a:avLst/>
          </a:prstGeom>
        </p:spPr>
      </p:pic>
      <p:pic>
        <p:nvPicPr>
          <p:cNvPr id="64" name="图片 63" descr="application"/>
          <p:cNvPicPr>
            <a:picLocks noChangeAspect="1"/>
          </p:cNvPicPr>
          <p:nvPr/>
        </p:nvPicPr>
        <p:blipFill>
          <a:blip r:embed="rId23"/>
          <a:stretch>
            <a:fillRect/>
          </a:stretch>
        </p:blipFill>
        <p:spPr>
          <a:xfrm>
            <a:off x="6170295" y="5147310"/>
            <a:ext cx="442595" cy="442595"/>
          </a:xfrm>
          <a:prstGeom prst="rect">
            <a:avLst/>
          </a:prstGeom>
        </p:spPr>
      </p:pic>
      <p:pic>
        <p:nvPicPr>
          <p:cNvPr id="65" name="图片 64" descr="programming"/>
          <p:cNvPicPr>
            <a:picLocks noChangeAspect="1"/>
          </p:cNvPicPr>
          <p:nvPr/>
        </p:nvPicPr>
        <p:blipFill>
          <a:blip r:embed="rId24"/>
          <a:stretch>
            <a:fillRect/>
          </a:stretch>
        </p:blipFill>
        <p:spPr>
          <a:xfrm>
            <a:off x="6782435" y="5452745"/>
            <a:ext cx="499110" cy="49911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p:nvPr>
            <p:ph type="title"/>
          </p:nvPr>
        </p:nvSpPr>
        <p:spPr>
          <a:xfrm>
            <a:off x="323850" y="183515"/>
            <a:ext cx="4135120" cy="742315"/>
          </a:xfrm>
        </p:spPr>
        <p:txBody>
          <a:bodyPr/>
          <a:p>
            <a:r>
              <a:rPr altLang="zh-CN" b="1">
                <a:latin typeface="Times New Roman" panose="02020603050405020304" pitchFamily="18" charset="0"/>
                <a:ea typeface="楷体" panose="02010609060101010101" pitchFamily="49" charset="-122"/>
                <a:cs typeface="Times New Roman" panose="02020603050405020304" pitchFamily="18" charset="0"/>
                <a:sym typeface="+mn-ea"/>
              </a:rPr>
              <a:t>Existing works</a:t>
            </a: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文本框 1"/>
          <p:cNvSpPr txBox="1"/>
          <p:nvPr/>
        </p:nvSpPr>
        <p:spPr>
          <a:xfrm>
            <a:off x="82550" y="6362700"/>
            <a:ext cx="11049000" cy="460375"/>
          </a:xfrm>
          <a:prstGeom prst="rect">
            <a:avLst/>
          </a:prstGeom>
          <a:noFill/>
        </p:spPr>
        <p:txBody>
          <a:bodyPr wrap="square" rtlCol="0" anchor="t">
            <a:spAutoFit/>
          </a:bodyPr>
          <a:p>
            <a:r>
              <a:rPr lang="en-US" altLang="zh-CN" sz="1200">
                <a:latin typeface="Times New Roman" panose="02020603050405020304" pitchFamily="18" charset="0"/>
                <a:cs typeface="Times New Roman" panose="02020603050405020304" pitchFamily="18" charset="0"/>
              </a:rPr>
              <a:t>1. </a:t>
            </a:r>
            <a:r>
              <a:rPr lang="zh-CN" altLang="en-US" sz="1200">
                <a:latin typeface="Times New Roman" panose="02020603050405020304" pitchFamily="18" charset="0"/>
                <a:cs typeface="Times New Roman" panose="02020603050405020304" pitchFamily="18" charset="0"/>
              </a:rPr>
              <a:t>Communicative agents for software development.</a:t>
            </a:r>
            <a:r>
              <a:rPr lang="en-US" altLang="zh-CN" sz="1200">
                <a:latin typeface="Times New Roman" panose="02020603050405020304" pitchFamily="18" charset="0"/>
                <a:cs typeface="Times New Roman" panose="02020603050405020304" pitchFamily="18" charset="0"/>
              </a:rPr>
              <a:t>         2. Agentverse: Facilitating multi-agent collaboration and exploring emergent behaviors in agents </a:t>
            </a:r>
            <a:endParaRPr lang="en-US" altLang="zh-CN" sz="1200">
              <a:latin typeface="Times New Roman" panose="02020603050405020304" pitchFamily="18" charset="0"/>
              <a:cs typeface="Times New Roman" panose="02020603050405020304" pitchFamily="18" charset="0"/>
            </a:endParaRPr>
          </a:p>
          <a:p>
            <a:r>
              <a:rPr lang="en-US" altLang="zh-CN" sz="1200">
                <a:latin typeface="Times New Roman" panose="02020603050405020304" pitchFamily="18" charset="0"/>
                <a:cs typeface="Times New Roman" panose="02020603050405020304" pitchFamily="18" charset="0"/>
              </a:rPr>
              <a:t>3. MetaGPT: meta programming for a multi-agent collaborative framework. 4. </a:t>
            </a:r>
            <a:r>
              <a:rPr lang="en-US" altLang="zh-CN" sz="1200">
                <a:latin typeface="Times New Roman" panose="02020603050405020304" pitchFamily="18" charset="0"/>
                <a:cs typeface="Times New Roman" panose="02020603050405020304" pitchFamily="18" charset="0"/>
                <a:sym typeface="+mn-ea"/>
              </a:rPr>
              <a:t>Hugginggpt: Solving ai tasks with chatgpt and its friends in hugging face</a:t>
            </a:r>
            <a:endParaRPr lang="en-US" altLang="zh-CN" sz="1200">
              <a:latin typeface="Times New Roman" panose="02020603050405020304" pitchFamily="18" charset="0"/>
              <a:cs typeface="Times New Roman" panose="02020603050405020304" pitchFamily="18" charset="0"/>
              <a:sym typeface="+mn-ea"/>
            </a:endParaRPr>
          </a:p>
        </p:txBody>
      </p:sp>
      <p:pic>
        <p:nvPicPr>
          <p:cNvPr id="3" name="图片 2"/>
          <p:cNvPicPr>
            <a:picLocks noChangeAspect="1"/>
          </p:cNvPicPr>
          <p:nvPr/>
        </p:nvPicPr>
        <p:blipFill>
          <a:blip r:embed="rId1"/>
          <a:stretch>
            <a:fillRect/>
          </a:stretch>
        </p:blipFill>
        <p:spPr>
          <a:xfrm>
            <a:off x="323850" y="995045"/>
            <a:ext cx="5123180" cy="1676400"/>
          </a:xfrm>
          <a:prstGeom prst="rect">
            <a:avLst/>
          </a:prstGeom>
        </p:spPr>
      </p:pic>
      <p:sp>
        <p:nvSpPr>
          <p:cNvPr id="5" name="文本框 4"/>
          <p:cNvSpPr txBox="1"/>
          <p:nvPr/>
        </p:nvSpPr>
        <p:spPr>
          <a:xfrm>
            <a:off x="2025015" y="2632075"/>
            <a:ext cx="1721485" cy="337185"/>
          </a:xfrm>
          <a:prstGeom prst="rect">
            <a:avLst/>
          </a:prstGeom>
          <a:noFill/>
        </p:spPr>
        <p:txBody>
          <a:bodyPr wrap="square" rtlCol="0">
            <a:spAutoFit/>
          </a:bodyPr>
          <a:p>
            <a:r>
              <a:rPr lang="en-US" altLang="zh-CN" sz="1600">
                <a:latin typeface="Times New Roman" panose="02020603050405020304" pitchFamily="18" charset="0"/>
                <a:cs typeface="Times New Roman" panose="02020603050405020304" pitchFamily="18" charset="0"/>
              </a:rPr>
              <a:t>Code Generation</a:t>
            </a:r>
            <a:endParaRPr lang="en-US" altLang="zh-CN" sz="160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2"/>
          <a:stretch>
            <a:fillRect/>
          </a:stretch>
        </p:blipFill>
        <p:spPr>
          <a:xfrm>
            <a:off x="5791200" y="44450"/>
            <a:ext cx="4944745" cy="2691765"/>
          </a:xfrm>
          <a:prstGeom prst="rect">
            <a:avLst/>
          </a:prstGeom>
        </p:spPr>
      </p:pic>
      <p:sp>
        <p:nvSpPr>
          <p:cNvPr id="10" name="文本框 9"/>
          <p:cNvSpPr txBox="1"/>
          <p:nvPr/>
        </p:nvSpPr>
        <p:spPr>
          <a:xfrm>
            <a:off x="7466965" y="2671445"/>
            <a:ext cx="2254250" cy="337185"/>
          </a:xfrm>
          <a:prstGeom prst="rect">
            <a:avLst/>
          </a:prstGeom>
          <a:noFill/>
        </p:spPr>
        <p:txBody>
          <a:bodyPr wrap="square" rtlCol="0">
            <a:spAutoFit/>
          </a:bodyPr>
          <a:p>
            <a:r>
              <a:rPr lang="en-US" altLang="zh-CN" sz="1600">
                <a:latin typeface="Times New Roman" panose="02020603050405020304" pitchFamily="18" charset="0"/>
                <a:cs typeface="Times New Roman" panose="02020603050405020304" pitchFamily="18" charset="0"/>
              </a:rPr>
              <a:t>Agent Collaboration</a:t>
            </a:r>
            <a:endParaRPr lang="en-US" altLang="zh-CN" sz="1600">
              <a:latin typeface="Times New Roman" panose="02020603050405020304" pitchFamily="18" charset="0"/>
              <a:cs typeface="Times New Roman" panose="02020603050405020304" pitchFamily="18" charset="0"/>
            </a:endParaRPr>
          </a:p>
        </p:txBody>
      </p:sp>
      <p:pic>
        <p:nvPicPr>
          <p:cNvPr id="11" name="图片 10"/>
          <p:cNvPicPr>
            <a:picLocks noChangeAspect="1"/>
          </p:cNvPicPr>
          <p:nvPr/>
        </p:nvPicPr>
        <p:blipFill>
          <a:blip r:embed="rId3"/>
          <a:stretch>
            <a:fillRect/>
          </a:stretch>
        </p:blipFill>
        <p:spPr>
          <a:xfrm>
            <a:off x="367665" y="3132455"/>
            <a:ext cx="5079365" cy="2838450"/>
          </a:xfrm>
          <a:prstGeom prst="rect">
            <a:avLst/>
          </a:prstGeom>
        </p:spPr>
      </p:pic>
      <p:sp>
        <p:nvSpPr>
          <p:cNvPr id="12" name="文本框 11"/>
          <p:cNvSpPr txBox="1"/>
          <p:nvPr/>
        </p:nvSpPr>
        <p:spPr>
          <a:xfrm>
            <a:off x="1941195" y="5901055"/>
            <a:ext cx="1721485" cy="337185"/>
          </a:xfrm>
          <a:prstGeom prst="rect">
            <a:avLst/>
          </a:prstGeom>
          <a:noFill/>
        </p:spPr>
        <p:txBody>
          <a:bodyPr wrap="square" rtlCol="0">
            <a:spAutoFit/>
          </a:bodyPr>
          <a:p>
            <a:r>
              <a:rPr lang="en-US" altLang="zh-CN" sz="1600">
                <a:latin typeface="Times New Roman" panose="02020603050405020304" pitchFamily="18" charset="0"/>
                <a:cs typeface="Times New Roman" panose="02020603050405020304" pitchFamily="18" charset="0"/>
              </a:rPr>
              <a:t>Code Generation</a:t>
            </a:r>
            <a:endParaRPr lang="en-US" altLang="zh-CN" sz="1600">
              <a:latin typeface="Times New Roman" panose="02020603050405020304" pitchFamily="18" charset="0"/>
              <a:cs typeface="Times New Roman" panose="02020603050405020304" pitchFamily="18" charset="0"/>
            </a:endParaRPr>
          </a:p>
        </p:txBody>
      </p:sp>
      <p:pic>
        <p:nvPicPr>
          <p:cNvPr id="13" name="图片 12"/>
          <p:cNvPicPr>
            <a:picLocks noChangeAspect="1"/>
          </p:cNvPicPr>
          <p:nvPr/>
        </p:nvPicPr>
        <p:blipFill>
          <a:blip r:embed="rId4"/>
          <a:stretch>
            <a:fillRect/>
          </a:stretch>
        </p:blipFill>
        <p:spPr>
          <a:xfrm>
            <a:off x="5676265" y="3429000"/>
            <a:ext cx="5474970" cy="2395220"/>
          </a:xfrm>
          <a:prstGeom prst="rect">
            <a:avLst/>
          </a:prstGeom>
        </p:spPr>
      </p:pic>
      <p:sp>
        <p:nvSpPr>
          <p:cNvPr id="14" name="文本框 13"/>
          <p:cNvSpPr txBox="1"/>
          <p:nvPr/>
        </p:nvSpPr>
        <p:spPr>
          <a:xfrm>
            <a:off x="7578090" y="5824220"/>
            <a:ext cx="1188720" cy="337185"/>
          </a:xfrm>
          <a:prstGeom prst="rect">
            <a:avLst/>
          </a:prstGeom>
          <a:noFill/>
        </p:spPr>
        <p:txBody>
          <a:bodyPr wrap="square" rtlCol="0">
            <a:spAutoFit/>
          </a:bodyPr>
          <a:p>
            <a:r>
              <a:rPr lang="en-US" altLang="zh-CN" sz="1600">
                <a:latin typeface="Times New Roman" panose="02020603050405020304" pitchFamily="18" charset="0"/>
                <a:cs typeface="Times New Roman" panose="02020603050405020304" pitchFamily="18" charset="0"/>
              </a:rPr>
              <a:t>Tool Using</a:t>
            </a:r>
            <a:endParaRPr lang="en-US" altLang="zh-CN" sz="160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p:nvPr>
            <p:ph type="title"/>
          </p:nvPr>
        </p:nvSpPr>
        <p:spPr>
          <a:xfrm>
            <a:off x="323850" y="183515"/>
            <a:ext cx="4135120" cy="742315"/>
          </a:xfrm>
        </p:spPr>
        <p:txBody>
          <a:bodyPr/>
          <a:p>
            <a:r>
              <a:rPr altLang="zh-CN" b="1">
                <a:latin typeface="Times New Roman" panose="02020603050405020304" pitchFamily="18" charset="0"/>
                <a:ea typeface="楷体" panose="02010609060101010101" pitchFamily="49" charset="-122"/>
                <a:cs typeface="Times New Roman" panose="02020603050405020304" pitchFamily="18" charset="0"/>
                <a:sym typeface="+mn-ea"/>
              </a:rPr>
              <a:t>Existing works</a:t>
            </a: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文本框 1"/>
          <p:cNvSpPr txBox="1"/>
          <p:nvPr/>
        </p:nvSpPr>
        <p:spPr>
          <a:xfrm>
            <a:off x="82550" y="6210300"/>
            <a:ext cx="11150600" cy="460375"/>
          </a:xfrm>
          <a:prstGeom prst="rect">
            <a:avLst/>
          </a:prstGeom>
          <a:noFill/>
        </p:spPr>
        <p:txBody>
          <a:bodyPr wrap="square" rtlCol="0" anchor="t">
            <a:spAutoFit/>
          </a:bodyPr>
          <a:p>
            <a:r>
              <a:rPr lang="en-US" altLang="zh-CN" sz="1200">
                <a:latin typeface="Times New Roman" panose="02020603050405020304" pitchFamily="18" charset="0"/>
                <a:cs typeface="Times New Roman" panose="02020603050405020304" pitchFamily="18" charset="0"/>
              </a:rPr>
              <a:t>1. </a:t>
            </a:r>
            <a:r>
              <a:rPr sz="1200">
                <a:latin typeface="Times New Roman" panose="02020603050405020304" pitchFamily="18" charset="0"/>
                <a:cs typeface="Times New Roman" panose="02020603050405020304" pitchFamily="18" charset="0"/>
              </a:rPr>
              <a:t>Camel: Communicative agents for" mind" exploration of large scale language model society</a:t>
            </a:r>
            <a:r>
              <a:rPr lang="en-US" sz="1200">
                <a:latin typeface="Times New Roman" panose="02020603050405020304" pitchFamily="18" charset="0"/>
                <a:cs typeface="Times New Roman" panose="02020603050405020304" pitchFamily="18" charset="0"/>
              </a:rPr>
              <a:t>  </a:t>
            </a:r>
            <a:r>
              <a:rPr lang="en-US" altLang="zh-CN" sz="1200">
                <a:latin typeface="Times New Roman" panose="02020603050405020304" pitchFamily="18" charset="0"/>
                <a:cs typeface="Times New Roman" panose="02020603050405020304" pitchFamily="18" charset="0"/>
              </a:rPr>
              <a:t>   2. WebArena: A Realistic Web Environment for Building Autonomous Agents</a:t>
            </a:r>
            <a:endParaRPr lang="en-US" altLang="zh-CN" sz="1200">
              <a:latin typeface="Times New Roman" panose="02020603050405020304" pitchFamily="18" charset="0"/>
              <a:cs typeface="Times New Roman" panose="02020603050405020304" pitchFamily="18" charset="0"/>
            </a:endParaRPr>
          </a:p>
          <a:p>
            <a:r>
              <a:rPr lang="en-US" altLang="zh-CN" sz="1200">
                <a:latin typeface="Times New Roman" panose="02020603050405020304" pitchFamily="18" charset="0"/>
                <a:cs typeface="Times New Roman" panose="02020603050405020304" pitchFamily="18" charset="0"/>
              </a:rPr>
              <a:t>3. CompeteAI: Understanding the Competition Dynamics of Large Language Model-based Agents  4. chain-of-thought, three-of-thought, graph-of-thought</a:t>
            </a:r>
            <a:endParaRPr lang="en-US" altLang="zh-CN" sz="120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323850" y="986790"/>
            <a:ext cx="4725670" cy="2671445"/>
          </a:xfrm>
          <a:prstGeom prst="rect">
            <a:avLst/>
          </a:prstGeom>
        </p:spPr>
      </p:pic>
      <p:sp>
        <p:nvSpPr>
          <p:cNvPr id="6" name="文本框 5"/>
          <p:cNvSpPr txBox="1"/>
          <p:nvPr/>
        </p:nvSpPr>
        <p:spPr>
          <a:xfrm>
            <a:off x="2085975" y="3658235"/>
            <a:ext cx="1721485" cy="337185"/>
          </a:xfrm>
          <a:prstGeom prst="rect">
            <a:avLst/>
          </a:prstGeom>
          <a:noFill/>
        </p:spPr>
        <p:txBody>
          <a:bodyPr wrap="square" rtlCol="0">
            <a:spAutoFit/>
          </a:bodyPr>
          <a:p>
            <a:r>
              <a:rPr lang="en-US" altLang="zh-CN" sz="1600">
                <a:latin typeface="Times New Roman" panose="02020603050405020304" pitchFamily="18" charset="0"/>
                <a:cs typeface="Times New Roman" panose="02020603050405020304" pitchFamily="18" charset="0"/>
              </a:rPr>
              <a:t>Role Playing</a:t>
            </a:r>
            <a:endParaRPr lang="en-US" altLang="zh-CN" sz="160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2"/>
          <a:stretch>
            <a:fillRect/>
          </a:stretch>
        </p:blipFill>
        <p:spPr>
          <a:xfrm>
            <a:off x="5438140" y="925830"/>
            <a:ext cx="5795645" cy="1832610"/>
          </a:xfrm>
          <a:prstGeom prst="rect">
            <a:avLst/>
          </a:prstGeom>
        </p:spPr>
      </p:pic>
      <p:sp>
        <p:nvSpPr>
          <p:cNvPr id="8" name="文本框 7"/>
          <p:cNvSpPr txBox="1"/>
          <p:nvPr/>
        </p:nvSpPr>
        <p:spPr>
          <a:xfrm>
            <a:off x="7764780" y="2758440"/>
            <a:ext cx="1142365" cy="337185"/>
          </a:xfrm>
          <a:prstGeom prst="rect">
            <a:avLst/>
          </a:prstGeom>
          <a:noFill/>
        </p:spPr>
        <p:txBody>
          <a:bodyPr wrap="square" rtlCol="0">
            <a:spAutoFit/>
          </a:bodyPr>
          <a:p>
            <a:r>
              <a:rPr lang="en-US" altLang="zh-CN" sz="1600">
                <a:latin typeface="Times New Roman" panose="02020603050405020304" pitchFamily="18" charset="0"/>
                <a:cs typeface="Times New Roman" panose="02020603050405020304" pitchFamily="18" charset="0"/>
              </a:rPr>
              <a:t>Web API</a:t>
            </a:r>
            <a:endParaRPr lang="en-US" altLang="zh-CN" sz="1600">
              <a:latin typeface="Times New Roman" panose="02020603050405020304" pitchFamily="18" charset="0"/>
              <a:cs typeface="Times New Roman" panose="02020603050405020304" pitchFamily="18" charset="0"/>
            </a:endParaRPr>
          </a:p>
        </p:txBody>
      </p:sp>
      <p:pic>
        <p:nvPicPr>
          <p:cNvPr id="9" name="图片 8"/>
          <p:cNvPicPr>
            <a:picLocks noChangeAspect="1"/>
          </p:cNvPicPr>
          <p:nvPr/>
        </p:nvPicPr>
        <p:blipFill>
          <a:blip r:embed="rId3"/>
          <a:stretch>
            <a:fillRect/>
          </a:stretch>
        </p:blipFill>
        <p:spPr>
          <a:xfrm>
            <a:off x="323850" y="3995420"/>
            <a:ext cx="4896485" cy="1684655"/>
          </a:xfrm>
          <a:prstGeom prst="rect">
            <a:avLst/>
          </a:prstGeom>
        </p:spPr>
      </p:pic>
      <p:sp>
        <p:nvSpPr>
          <p:cNvPr id="12" name="文本框 11"/>
          <p:cNvSpPr txBox="1"/>
          <p:nvPr/>
        </p:nvSpPr>
        <p:spPr>
          <a:xfrm>
            <a:off x="1911350" y="5680075"/>
            <a:ext cx="1721485" cy="337185"/>
          </a:xfrm>
          <a:prstGeom prst="rect">
            <a:avLst/>
          </a:prstGeom>
          <a:noFill/>
        </p:spPr>
        <p:txBody>
          <a:bodyPr wrap="square" rtlCol="0">
            <a:spAutoFit/>
          </a:bodyPr>
          <a:p>
            <a:r>
              <a:rPr lang="en-US" altLang="zh-CN" sz="1600">
                <a:latin typeface="Times New Roman" panose="02020603050405020304" pitchFamily="18" charset="0"/>
                <a:cs typeface="Times New Roman" panose="02020603050405020304" pitchFamily="18" charset="0"/>
              </a:rPr>
              <a:t>Compete AI</a:t>
            </a:r>
            <a:endParaRPr lang="en-US" altLang="zh-CN" sz="1600">
              <a:latin typeface="Times New Roman" panose="02020603050405020304" pitchFamily="18" charset="0"/>
              <a:cs typeface="Times New Roman" panose="02020603050405020304" pitchFamily="18" charset="0"/>
            </a:endParaRPr>
          </a:p>
        </p:txBody>
      </p:sp>
      <p:pic>
        <p:nvPicPr>
          <p:cNvPr id="13" name="图片 12"/>
          <p:cNvPicPr>
            <a:picLocks noChangeAspect="1"/>
          </p:cNvPicPr>
          <p:nvPr/>
        </p:nvPicPr>
        <p:blipFill>
          <a:blip r:embed="rId4"/>
          <a:stretch>
            <a:fillRect/>
          </a:stretch>
        </p:blipFill>
        <p:spPr>
          <a:xfrm>
            <a:off x="5487035" y="3357880"/>
            <a:ext cx="5789295" cy="2111375"/>
          </a:xfrm>
          <a:prstGeom prst="rect">
            <a:avLst/>
          </a:prstGeom>
        </p:spPr>
      </p:pic>
      <p:sp>
        <p:nvSpPr>
          <p:cNvPr id="14" name="文本框 13"/>
          <p:cNvSpPr txBox="1"/>
          <p:nvPr/>
        </p:nvSpPr>
        <p:spPr>
          <a:xfrm>
            <a:off x="8441055" y="5603875"/>
            <a:ext cx="952500" cy="337185"/>
          </a:xfrm>
          <a:prstGeom prst="rect">
            <a:avLst/>
          </a:prstGeom>
          <a:noFill/>
        </p:spPr>
        <p:txBody>
          <a:bodyPr wrap="square" rtlCol="0">
            <a:spAutoFit/>
          </a:bodyPr>
          <a:p>
            <a:r>
              <a:rPr lang="en-US" altLang="zh-CN" sz="1600">
                <a:latin typeface="Times New Roman" panose="02020603050405020304" pitchFamily="18" charset="0"/>
                <a:cs typeface="Times New Roman" panose="02020603050405020304" pitchFamily="18" charset="0"/>
              </a:rPr>
              <a:t>Thought </a:t>
            </a:r>
            <a:endParaRPr lang="en-US" altLang="zh-CN" sz="160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4FAB73BC-B049-4115-A692-8D63A059BFB8}" type="slidenum">
              <a:rPr lang="en-US" smtClean="0"/>
            </a:fld>
            <a:endParaRPr lang="en-US" dirty="0"/>
          </a:p>
        </p:txBody>
      </p:sp>
      <p:sp>
        <p:nvSpPr>
          <p:cNvPr id="6" name="标题 1"/>
          <p:cNvSpPr txBox="1"/>
          <p:nvPr/>
        </p:nvSpPr>
        <p:spPr>
          <a:xfrm>
            <a:off x="691597" y="383795"/>
            <a:ext cx="9418320" cy="3045204"/>
          </a:xfrm>
          <a:prstGeom prst="rect">
            <a:avLst/>
          </a:prstGeom>
        </p:spPr>
        <p:txBody>
          <a:bodyPr anchor="b">
            <a:normAutofit/>
          </a:bodyPr>
          <a:lstStyle>
            <a:lvl1pPr algn="l" defTabSz="914400" rtl="0" eaLnBrk="1" latinLnBrk="0" hangingPunct="1">
              <a:lnSpc>
                <a:spcPct val="85000"/>
              </a:lnSpc>
              <a:spcBef>
                <a:spcPct val="0"/>
              </a:spcBef>
              <a:buNone/>
              <a:defRPr sz="7200" b="0" kern="1200" spc="-51" baseline="0">
                <a:solidFill>
                  <a:schemeClr val="tx2"/>
                </a:solidFill>
                <a:latin typeface="+mj-lt"/>
                <a:ea typeface="+mj-ea"/>
                <a:cs typeface="+mj-cs"/>
              </a:defRPr>
            </a:lvl1pPr>
          </a:lstStyle>
          <a:p>
            <a:r>
              <a:rPr lang="en-US" b="1" dirty="0">
                <a:latin typeface="Times New Roman" panose="02020603050405020304" pitchFamily="18" charset="0"/>
                <a:cs typeface="Times New Roman" panose="02020603050405020304" pitchFamily="18" charset="0"/>
                <a:sym typeface="+mn-ea"/>
              </a:rPr>
              <a:t>LLM</a:t>
            </a:r>
            <a:r>
              <a:rPr lang="zh-CN" altLang="en-US" b="1" dirty="0">
                <a:latin typeface="Times New Roman" panose="02020603050405020304" pitchFamily="18" charset="0"/>
                <a:cs typeface="Times New Roman" panose="02020603050405020304" pitchFamily="18" charset="0"/>
                <a:sym typeface="+mn-ea"/>
              </a:rPr>
              <a:t>安全性研究</a:t>
            </a:r>
            <a:endParaRPr lang="zh-CN" altLang="en-US" b="1" dirty="0">
              <a:latin typeface="Times New Roman" panose="02020603050405020304" pitchFamily="18" charset="0"/>
              <a:cs typeface="Times New Roman" panose="02020603050405020304" pitchFamily="18" charset="0"/>
              <a:sym typeface="+mn-ea"/>
            </a:endParaRPr>
          </a:p>
        </p:txBody>
      </p:sp>
      <p:cxnSp>
        <p:nvCxnSpPr>
          <p:cNvPr id="3" name="直接连接符 2"/>
          <p:cNvCxnSpPr/>
          <p:nvPr/>
        </p:nvCxnSpPr>
        <p:spPr>
          <a:xfrm>
            <a:off x="617856" y="3429000"/>
            <a:ext cx="10383519" cy="0"/>
          </a:xfrm>
          <a:prstGeom prst="line">
            <a:avLst/>
          </a:prstGeom>
          <a:ln>
            <a:solidFill>
              <a:schemeClr val="accent1">
                <a:lumMod val="50000"/>
              </a:schemeClr>
            </a:solidFill>
            <a:headEnd type="diamond" w="med" len="med"/>
            <a:tailEnd type="diamond" w="med" len="med"/>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矩形 281"/>
          <p:cNvSpPr/>
          <p:nvPr/>
        </p:nvSpPr>
        <p:spPr>
          <a:xfrm>
            <a:off x="606418" y="1332056"/>
            <a:ext cx="1140288" cy="548707"/>
          </a:xfrm>
          <a:prstGeom prst="rect">
            <a:avLst/>
          </a:prstGeom>
          <a:solidFill>
            <a:schemeClr val="accent4">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dirty="0">
                <a:solidFill>
                  <a:schemeClr val="tx1"/>
                </a:solidFill>
                <a:latin typeface="楷体" panose="02010609060101010101" pitchFamily="49" charset="-122"/>
                <a:ea typeface="楷体" panose="02010609060101010101" pitchFamily="49" charset="-122"/>
              </a:rPr>
              <a:t>人类思维</a:t>
            </a:r>
            <a:endParaRPr lang="zh-CN" altLang="en-US" dirty="0">
              <a:solidFill>
                <a:schemeClr val="tx1"/>
              </a:solidFill>
              <a:latin typeface="楷体" panose="02010609060101010101" pitchFamily="49" charset="-122"/>
              <a:ea typeface="楷体" panose="02010609060101010101" pitchFamily="49" charset="-122"/>
            </a:endParaRPr>
          </a:p>
        </p:txBody>
      </p:sp>
      <p:sp>
        <p:nvSpPr>
          <p:cNvPr id="288" name="下箭头 128"/>
          <p:cNvSpPr/>
          <p:nvPr/>
        </p:nvSpPr>
        <p:spPr>
          <a:xfrm rot="16200000">
            <a:off x="1903087" y="1383760"/>
            <a:ext cx="194007" cy="217979"/>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p>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289" name="矩形 288"/>
          <p:cNvSpPr/>
          <p:nvPr/>
        </p:nvSpPr>
        <p:spPr>
          <a:xfrm>
            <a:off x="2196465" y="1200785"/>
            <a:ext cx="1455420" cy="435610"/>
          </a:xfrm>
          <a:prstGeom prst="rect">
            <a:avLst/>
          </a:prstGeom>
          <a:solidFill>
            <a:schemeClr val="accent4">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dirty="0">
                <a:solidFill>
                  <a:schemeClr val="tx1"/>
                </a:solidFill>
                <a:latin typeface="楷体" panose="02010609060101010101" pitchFamily="49" charset="-122"/>
                <a:ea typeface="楷体" panose="02010609060101010101" pitchFamily="49" charset="-122"/>
              </a:rPr>
              <a:t>形状感知</a:t>
            </a:r>
            <a:endParaRPr lang="zh-CN" altLang="en-US" dirty="0">
              <a:solidFill>
                <a:schemeClr val="tx1"/>
              </a:solidFill>
              <a:latin typeface="楷体" panose="02010609060101010101" pitchFamily="49" charset="-122"/>
              <a:ea typeface="楷体" panose="02010609060101010101" pitchFamily="49" charset="-122"/>
            </a:endParaRPr>
          </a:p>
        </p:txBody>
      </p:sp>
      <p:sp>
        <p:nvSpPr>
          <p:cNvPr id="290" name="矩形 289"/>
          <p:cNvSpPr/>
          <p:nvPr/>
        </p:nvSpPr>
        <p:spPr>
          <a:xfrm>
            <a:off x="630585" y="2131337"/>
            <a:ext cx="1140288" cy="548707"/>
          </a:xfrm>
          <a:prstGeom prst="rect">
            <a:avLst/>
          </a:prstGeom>
          <a:solidFill>
            <a:schemeClr val="accent4">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solidFill>
                  <a:schemeClr val="tx1"/>
                </a:solidFill>
                <a:latin typeface="楷体" panose="02010609060101010101" pitchFamily="49" charset="-122"/>
                <a:ea typeface="楷体" panose="02010609060101010101" pitchFamily="49" charset="-122"/>
              </a:rPr>
              <a:t>LLM</a:t>
            </a:r>
            <a:r>
              <a:rPr lang="zh-CN" altLang="en-US" dirty="0">
                <a:solidFill>
                  <a:schemeClr val="tx1"/>
                </a:solidFill>
                <a:latin typeface="楷体" panose="02010609060101010101" pitchFamily="49" charset="-122"/>
                <a:ea typeface="楷体" panose="02010609060101010101" pitchFamily="49" charset="-122"/>
              </a:rPr>
              <a:t>思维</a:t>
            </a:r>
            <a:endParaRPr lang="en-US" altLang="zh-CN" dirty="0">
              <a:solidFill>
                <a:schemeClr val="tx1"/>
              </a:solidFill>
              <a:latin typeface="楷体" panose="02010609060101010101" pitchFamily="49" charset="-122"/>
              <a:ea typeface="楷体" panose="02010609060101010101" pitchFamily="49" charset="-122"/>
            </a:endParaRPr>
          </a:p>
        </p:txBody>
      </p:sp>
      <p:sp>
        <p:nvSpPr>
          <p:cNvPr id="291" name="下箭头 128"/>
          <p:cNvSpPr/>
          <p:nvPr/>
        </p:nvSpPr>
        <p:spPr>
          <a:xfrm rot="16200000">
            <a:off x="1903087" y="2222146"/>
            <a:ext cx="194007" cy="217979"/>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p>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294" name="矩形 293"/>
          <p:cNvSpPr/>
          <p:nvPr/>
        </p:nvSpPr>
        <p:spPr>
          <a:xfrm>
            <a:off x="2190750" y="1803400"/>
            <a:ext cx="1461135" cy="435610"/>
          </a:xfrm>
          <a:prstGeom prst="rect">
            <a:avLst/>
          </a:prstGeom>
          <a:solidFill>
            <a:schemeClr val="accent4">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dirty="0">
                <a:solidFill>
                  <a:schemeClr val="tx1"/>
                </a:solidFill>
                <a:latin typeface="楷体" panose="02010609060101010101" pitchFamily="49" charset="-122"/>
                <a:ea typeface="楷体" panose="02010609060101010101" pitchFamily="49" charset="-122"/>
              </a:rPr>
              <a:t>上下文理解</a:t>
            </a:r>
            <a:endParaRPr lang="zh-CN" altLang="en-US" dirty="0">
              <a:solidFill>
                <a:schemeClr val="tx1"/>
              </a:solidFill>
              <a:latin typeface="楷体" panose="02010609060101010101" pitchFamily="49" charset="-122"/>
              <a:ea typeface="楷体" panose="02010609060101010101" pitchFamily="49" charset="-122"/>
            </a:endParaRPr>
          </a:p>
        </p:txBody>
      </p:sp>
      <p:sp>
        <p:nvSpPr>
          <p:cNvPr id="295" name="矩形 294"/>
          <p:cNvSpPr/>
          <p:nvPr/>
        </p:nvSpPr>
        <p:spPr>
          <a:xfrm>
            <a:off x="2190750" y="2447925"/>
            <a:ext cx="1461770" cy="435610"/>
          </a:xfrm>
          <a:prstGeom prst="rect">
            <a:avLst/>
          </a:prstGeom>
          <a:solidFill>
            <a:schemeClr val="accent4">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dirty="0">
                <a:solidFill>
                  <a:schemeClr val="tx1"/>
                </a:solidFill>
                <a:latin typeface="楷体" panose="02010609060101010101" pitchFamily="49" charset="-122"/>
                <a:ea typeface="楷体" panose="02010609060101010101" pitchFamily="49" charset="-122"/>
              </a:rPr>
              <a:t>参数推理</a:t>
            </a:r>
            <a:endParaRPr lang="zh-CN" altLang="en-US" dirty="0">
              <a:solidFill>
                <a:schemeClr val="tx1"/>
              </a:solidFill>
              <a:latin typeface="楷体" panose="02010609060101010101" pitchFamily="49" charset="-122"/>
              <a:ea typeface="楷体" panose="02010609060101010101" pitchFamily="49" charset="-122"/>
            </a:endParaRPr>
          </a:p>
        </p:txBody>
      </p:sp>
      <p:sp>
        <p:nvSpPr>
          <p:cNvPr id="296" name="矩形 295"/>
          <p:cNvSpPr/>
          <p:nvPr/>
        </p:nvSpPr>
        <p:spPr>
          <a:xfrm>
            <a:off x="532130" y="999490"/>
            <a:ext cx="3216275" cy="205295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427355" y="187325"/>
            <a:ext cx="8503285" cy="813435"/>
          </a:xfrm>
          <a:prstGeom prst="rect">
            <a:avLst/>
          </a:prstGeom>
          <a:noFill/>
        </p:spPr>
        <p:txBody>
          <a:bodyPr wrap="square" rtlCol="0" anchor="t">
            <a:noAutofit/>
          </a:bodyPr>
          <a:p>
            <a:r>
              <a:rPr lang="en-US" altLang="zh-CN" sz="2000" i="1" dirty="0">
                <a:solidFill>
                  <a:schemeClr val="accent5">
                    <a:lumMod val="50000"/>
                  </a:schemeClr>
                </a:solidFill>
                <a:sym typeface="+mn-ea"/>
              </a:rPr>
              <a:t>LLM</a:t>
            </a:r>
            <a:r>
              <a:rPr lang="zh-CN" altLang="en-US" sz="2000" i="1" dirty="0">
                <a:solidFill>
                  <a:schemeClr val="accent5">
                    <a:lumMod val="50000"/>
                  </a:schemeClr>
                </a:solidFill>
                <a:sym typeface="+mn-ea"/>
              </a:rPr>
              <a:t>是否可以真的模拟人类吗？</a:t>
            </a:r>
            <a:r>
              <a:rPr lang="en-US" altLang="zh-CN" sz="2000" i="1" dirty="0">
                <a:solidFill>
                  <a:schemeClr val="accent5">
                    <a:lumMod val="50000"/>
                  </a:schemeClr>
                </a:solidFill>
                <a:sym typeface="+mn-ea"/>
              </a:rPr>
              <a:t>LLM</a:t>
            </a:r>
            <a:r>
              <a:rPr lang="zh-CN" altLang="en-US" sz="2000" i="1" dirty="0">
                <a:solidFill>
                  <a:schemeClr val="accent5">
                    <a:lumMod val="50000"/>
                  </a:schemeClr>
                </a:solidFill>
                <a:sym typeface="+mn-ea"/>
              </a:rPr>
              <a:t>和人类的思维过程类似吗？</a:t>
            </a:r>
            <a:endParaRPr lang="zh-CN" altLang="en-US" sz="2000" i="1" dirty="0">
              <a:solidFill>
                <a:schemeClr val="accent5">
                  <a:lumMod val="50000"/>
                </a:schemeClr>
              </a:solidFill>
              <a:sym typeface="+mn-ea"/>
            </a:endParaRPr>
          </a:p>
        </p:txBody>
      </p:sp>
      <p:sp>
        <p:nvSpPr>
          <p:cNvPr id="6" name="文本框 5"/>
          <p:cNvSpPr txBox="1"/>
          <p:nvPr/>
        </p:nvSpPr>
        <p:spPr>
          <a:xfrm>
            <a:off x="4101465" y="1111885"/>
            <a:ext cx="6717665" cy="1568450"/>
          </a:xfrm>
          <a:prstGeom prst="rect">
            <a:avLst/>
          </a:prstGeom>
        </p:spPr>
        <p:txBody>
          <a:bodyPr wrap="square">
            <a:spAutoFit/>
          </a:bodyPr>
          <a:p>
            <a:pPr indent="457200"/>
            <a:r>
              <a:rPr lang="zh-CN" altLang="en-US" sz="1600">
                <a:latin typeface="楷体" panose="02010609060101010101" pitchFamily="49" charset="-122"/>
                <a:ea typeface="楷体" panose="02010609060101010101" pitchFamily="49" charset="-122"/>
                <a:cs typeface="楷体" panose="02010609060101010101" pitchFamily="49" charset="-122"/>
              </a:rPr>
              <a:t>我们提出了“</a:t>
            </a:r>
            <a:r>
              <a:rPr lang="en-US" altLang="zh-CN" sz="1600">
                <a:latin typeface="楷体" panose="02010609060101010101" pitchFamily="49" charset="-122"/>
                <a:ea typeface="楷体" panose="02010609060101010101" pitchFamily="49" charset="-122"/>
                <a:cs typeface="楷体" panose="02010609060101010101" pitchFamily="49" charset="-122"/>
              </a:rPr>
              <a:t>LLM</a:t>
            </a:r>
            <a:r>
              <a:rPr lang="zh-CN" altLang="en-US" sz="1600">
                <a:latin typeface="楷体" panose="02010609060101010101" pitchFamily="49" charset="-122"/>
                <a:ea typeface="楷体" panose="02010609060101010101" pitchFamily="49" charset="-122"/>
                <a:cs typeface="楷体" panose="02010609060101010101" pitchFamily="49" charset="-122"/>
              </a:rPr>
              <a:t>心理学”这一跨学科框架，为未来对大语言模型（</a:t>
            </a:r>
            <a:r>
              <a:rPr lang="en-US" altLang="zh-CN" sz="1600">
                <a:latin typeface="楷体" panose="02010609060101010101" pitchFamily="49" charset="-122"/>
                <a:ea typeface="楷体" panose="02010609060101010101" pitchFamily="49" charset="-122"/>
                <a:cs typeface="楷体" panose="02010609060101010101" pitchFamily="49" charset="-122"/>
              </a:rPr>
              <a:t>LLM</a:t>
            </a:r>
            <a:r>
              <a:rPr lang="zh-CN" altLang="en-US" sz="1600">
                <a:latin typeface="楷体" panose="02010609060101010101" pitchFamily="49" charset="-122"/>
                <a:ea typeface="楷体" panose="02010609060101010101" pitchFamily="49" charset="-122"/>
                <a:cs typeface="楷体" panose="02010609060101010101" pitchFamily="49" charset="-122"/>
              </a:rPr>
              <a:t>）类人深层认知过程的研究提供了新颖的见解。据我们所知，我们是首个系统性地将认知心理学的方法和实验转移到</a:t>
            </a:r>
            <a:r>
              <a:rPr lang="en-US" altLang="zh-CN" sz="1600">
                <a:latin typeface="楷体" panose="02010609060101010101" pitchFamily="49" charset="-122"/>
                <a:ea typeface="楷体" panose="02010609060101010101" pitchFamily="49" charset="-122"/>
                <a:cs typeface="楷体" panose="02010609060101010101" pitchFamily="49" charset="-122"/>
              </a:rPr>
              <a:t>LLM</a:t>
            </a:r>
            <a:r>
              <a:rPr lang="zh-CN" altLang="en-US" sz="1600">
                <a:latin typeface="楷体" panose="02010609060101010101" pitchFamily="49" charset="-122"/>
                <a:ea typeface="楷体" panose="02010609060101010101" pitchFamily="49" charset="-122"/>
                <a:cs typeface="楷体" panose="02010609060101010101" pitchFamily="49" charset="-122"/>
              </a:rPr>
              <a:t>上的研究，从认知心理学的角度评估</a:t>
            </a:r>
            <a:r>
              <a:rPr lang="en-US" altLang="zh-CN" sz="1600">
                <a:latin typeface="楷体" panose="02010609060101010101" pitchFamily="49" charset="-122"/>
                <a:ea typeface="楷体" panose="02010609060101010101" pitchFamily="49" charset="-122"/>
                <a:cs typeface="楷体" panose="02010609060101010101" pitchFamily="49" charset="-122"/>
              </a:rPr>
              <a:t>LLM</a:t>
            </a:r>
            <a:r>
              <a:rPr lang="zh-CN" altLang="en-US" sz="1600">
                <a:latin typeface="楷体" panose="02010609060101010101" pitchFamily="49" charset="-122"/>
                <a:ea typeface="楷体" panose="02010609060101010101" pitchFamily="49" charset="-122"/>
                <a:cs typeface="楷体" panose="02010609060101010101" pitchFamily="49" charset="-122"/>
              </a:rPr>
              <a:t>与人类之间的相似性和差异。</a:t>
            </a:r>
            <a:endParaRPr lang="zh-CN" altLang="en-US" sz="1600">
              <a:latin typeface="楷体" panose="02010609060101010101" pitchFamily="49" charset="-122"/>
              <a:ea typeface="楷体" panose="02010609060101010101" pitchFamily="49" charset="-122"/>
              <a:cs typeface="楷体" panose="02010609060101010101" pitchFamily="49" charset="-122"/>
            </a:endParaRPr>
          </a:p>
          <a:p>
            <a:pPr indent="457200"/>
            <a:endParaRPr lang="zh-CN" altLang="en-US" sz="1600">
              <a:latin typeface="楷体" panose="02010609060101010101" pitchFamily="49" charset="-122"/>
              <a:ea typeface="楷体" panose="02010609060101010101" pitchFamily="49" charset="-122"/>
              <a:cs typeface="楷体" panose="02010609060101010101" pitchFamily="49" charset="-122"/>
            </a:endParaRPr>
          </a:p>
          <a:p>
            <a:r>
              <a:rPr lang="en-US" altLang="zh-CN" sz="1600">
                <a:latin typeface="Times New Roman" panose="02020603050405020304" pitchFamily="18" charset="0"/>
                <a:cs typeface="Times New Roman" panose="02020603050405020304" pitchFamily="18" charset="0"/>
              </a:rPr>
              <a:t>Code</a:t>
            </a:r>
            <a:r>
              <a:rPr lang="zh-CN" altLang="en-US" sz="1600">
                <a:latin typeface="Times New Roman" panose="02020603050405020304" pitchFamily="18" charset="0"/>
                <a:cs typeface="Times New Roman" panose="02020603050405020304" pitchFamily="18" charset="0"/>
              </a:rPr>
              <a:t>：</a:t>
            </a:r>
            <a:r>
              <a:rPr lang="zh-CN" altLang="en-US" sz="1600">
                <a:solidFill>
                  <a:srgbClr val="FF0000"/>
                </a:solidFill>
                <a:latin typeface="Times New Roman" panose="02020603050405020304" pitchFamily="18" charset="0"/>
                <a:cs typeface="Times New Roman" panose="02020603050405020304" pitchFamily="18" charset="0"/>
              </a:rPr>
              <a:t>https://anonymous.4open.science/r/Typoglycemia-9DF1/</a:t>
            </a:r>
            <a:endParaRPr lang="zh-CN" altLang="en-US" sz="1600">
              <a:solidFill>
                <a:srgbClr val="FF0000"/>
              </a:solidFill>
              <a:latin typeface="Times New Roman" panose="02020603050405020304" pitchFamily="18" charset="0"/>
              <a:cs typeface="Times New Roman" panose="02020603050405020304" pitchFamily="18" charset="0"/>
            </a:endParaRPr>
          </a:p>
        </p:txBody>
      </p:sp>
      <p:sp>
        <p:nvSpPr>
          <p:cNvPr id="7" name="文本框 6"/>
          <p:cNvSpPr txBox="1"/>
          <p:nvPr/>
        </p:nvSpPr>
        <p:spPr>
          <a:xfrm>
            <a:off x="532130" y="3310890"/>
            <a:ext cx="10482580" cy="829945"/>
          </a:xfrm>
          <a:prstGeom prst="rect">
            <a:avLst/>
          </a:prstGeom>
        </p:spPr>
        <p:txBody>
          <a:bodyPr wrap="square">
            <a:spAutoFit/>
          </a:bodyPr>
          <a:p>
            <a:r>
              <a:rPr lang="zh-CN" altLang="en-US" sz="1600">
                <a:latin typeface="楷体" panose="02010609060101010101" pitchFamily="49" charset="-122"/>
                <a:ea typeface="楷体" panose="02010609060101010101" pitchFamily="49" charset="-122"/>
                <a:cs typeface="楷体" panose="02010609060101010101" pitchFamily="49" charset="-122"/>
              </a:rPr>
              <a:t>扰序阅读（</a:t>
            </a:r>
            <a:r>
              <a:rPr lang="en-US" altLang="zh-CN" sz="1600">
                <a:latin typeface="楷体" panose="02010609060101010101" pitchFamily="49" charset="-122"/>
                <a:ea typeface="楷体" panose="02010609060101010101" pitchFamily="49" charset="-122"/>
                <a:cs typeface="楷体" panose="02010609060101010101" pitchFamily="49" charset="-122"/>
              </a:rPr>
              <a:t>Typoglycemia</a:t>
            </a:r>
            <a:r>
              <a:rPr lang="zh-CN" altLang="en-US" sz="1600">
                <a:latin typeface="楷体" panose="02010609060101010101" pitchFamily="49" charset="-122"/>
                <a:ea typeface="楷体" panose="02010609060101010101" pitchFamily="49" charset="-122"/>
                <a:cs typeface="楷体" panose="02010609060101010101" pitchFamily="49" charset="-122"/>
              </a:rPr>
              <a:t>）是指在文字中，尽管字母顺序被打乱，但只要</a:t>
            </a:r>
            <a:r>
              <a:rPr lang="zh-CN" altLang="en-US" sz="1600">
                <a:solidFill>
                  <a:srgbClr val="FF0000"/>
                </a:solidFill>
                <a:latin typeface="楷体" panose="02010609060101010101" pitchFamily="49" charset="-122"/>
                <a:ea typeface="楷体" panose="02010609060101010101" pitchFamily="49" charset="-122"/>
                <a:cs typeface="楷体" panose="02010609060101010101" pitchFamily="49" charset="-122"/>
              </a:rPr>
              <a:t>字母的首尾位置保持不变</a:t>
            </a:r>
            <a:r>
              <a:rPr lang="zh-CN" altLang="en-US" sz="1600">
                <a:latin typeface="楷体" panose="02010609060101010101" pitchFamily="49" charset="-122"/>
                <a:ea typeface="楷体" panose="02010609060101010101" pitchFamily="49" charset="-122"/>
                <a:cs typeface="楷体" panose="02010609060101010101" pitchFamily="49" charset="-122"/>
              </a:rPr>
              <a:t>，人们仍然能够顺利阅读和理解这些文字的现象。这个现象利用了人类大脑对文字的处理方式，即我们并不是逐字逐句地解码信息，而是依靠整体的词汇形状和上下文来理解内容。</a:t>
            </a:r>
            <a:endParaRPr lang="zh-CN" altLang="en-US" sz="1600">
              <a:latin typeface="楷体" panose="02010609060101010101" pitchFamily="49" charset="-122"/>
              <a:ea typeface="楷体" panose="02010609060101010101" pitchFamily="49" charset="-122"/>
              <a:cs typeface="楷体" panose="02010609060101010101" pitchFamily="49" charset="-122"/>
            </a:endParaRPr>
          </a:p>
        </p:txBody>
      </p:sp>
      <p:sp>
        <p:nvSpPr>
          <p:cNvPr id="8" name="文本框 7"/>
          <p:cNvSpPr txBox="1"/>
          <p:nvPr/>
        </p:nvSpPr>
        <p:spPr>
          <a:xfrm>
            <a:off x="532130" y="4399280"/>
            <a:ext cx="10241280" cy="645160"/>
          </a:xfrm>
          <a:prstGeom prst="rect">
            <a:avLst/>
          </a:prstGeom>
          <a:noFill/>
        </p:spPr>
        <p:txBody>
          <a:bodyPr wrap="square" rtlCol="0" anchor="t">
            <a:spAutoFit/>
          </a:bodyPr>
          <a:p>
            <a:r>
              <a:rPr lang="zh-CN" altLang="en-US">
                <a:solidFill>
                  <a:schemeClr val="tx1"/>
                </a:solidFill>
                <a:latin typeface="Times New Roman" panose="02020603050405020304" pitchFamily="18" charset="0"/>
                <a:cs typeface="Times New Roman" panose="02020603050405020304" pitchFamily="18" charset="0"/>
              </a:rPr>
              <a:t>Typoglycemia refers to the pheonmneon where poeple can raed text even when the lettres in the midlde of wrods are scrambled, as long as the fisrt and last letters are in the crorect poistion.</a:t>
            </a: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9" name="文本框 8"/>
          <p:cNvSpPr txBox="1"/>
          <p:nvPr/>
        </p:nvSpPr>
        <p:spPr>
          <a:xfrm>
            <a:off x="532130" y="5570855"/>
            <a:ext cx="10241280" cy="645160"/>
          </a:xfrm>
          <a:prstGeom prst="rect">
            <a:avLst/>
          </a:prstGeom>
          <a:noFill/>
        </p:spPr>
        <p:txBody>
          <a:bodyPr wrap="square" rtlCol="0" anchor="t">
            <a:spAutoFit/>
          </a:bodyPr>
          <a:p>
            <a:r>
              <a:rPr lang="zh-CN" altLang="en-US">
                <a:latin typeface="Times New Roman" panose="02020603050405020304" pitchFamily="18" charset="0"/>
                <a:cs typeface="Times New Roman" panose="02020603050405020304" pitchFamily="18" charset="0"/>
              </a:rPr>
              <a:t>Typoglycemia refers to the phe</a:t>
            </a:r>
            <a:r>
              <a:rPr lang="zh-CN" altLang="en-US">
                <a:solidFill>
                  <a:srgbClr val="FF0000"/>
                </a:solidFill>
                <a:latin typeface="Times New Roman" panose="02020603050405020304" pitchFamily="18" charset="0"/>
                <a:cs typeface="Times New Roman" panose="02020603050405020304" pitchFamily="18" charset="0"/>
              </a:rPr>
              <a:t>on</a:t>
            </a:r>
            <a:r>
              <a:rPr lang="zh-CN" altLang="en-US">
                <a:latin typeface="Times New Roman" panose="02020603050405020304" pitchFamily="18" charset="0"/>
                <a:cs typeface="Times New Roman" panose="02020603050405020304" pitchFamily="18" charset="0"/>
              </a:rPr>
              <a:t>m</a:t>
            </a:r>
            <a:r>
              <a:rPr lang="zh-CN" altLang="en-US">
                <a:solidFill>
                  <a:srgbClr val="FF0000"/>
                </a:solidFill>
                <a:latin typeface="Times New Roman" panose="02020603050405020304" pitchFamily="18" charset="0"/>
                <a:cs typeface="Times New Roman" panose="02020603050405020304" pitchFamily="18" charset="0"/>
              </a:rPr>
              <a:t>ne</a:t>
            </a:r>
            <a:r>
              <a:rPr lang="zh-CN" altLang="en-US">
                <a:latin typeface="Times New Roman" panose="02020603050405020304" pitchFamily="18" charset="0"/>
                <a:cs typeface="Times New Roman" panose="02020603050405020304" pitchFamily="18" charset="0"/>
              </a:rPr>
              <a:t>on where p</a:t>
            </a:r>
            <a:r>
              <a:rPr lang="zh-CN" altLang="en-US">
                <a:solidFill>
                  <a:srgbClr val="FF0000"/>
                </a:solidFill>
                <a:latin typeface="Times New Roman" panose="02020603050405020304" pitchFamily="18" charset="0"/>
                <a:cs typeface="Times New Roman" panose="02020603050405020304" pitchFamily="18" charset="0"/>
              </a:rPr>
              <a:t>oe</a:t>
            </a:r>
            <a:r>
              <a:rPr lang="zh-CN" altLang="en-US">
                <a:latin typeface="Times New Roman" panose="02020603050405020304" pitchFamily="18" charset="0"/>
                <a:cs typeface="Times New Roman" panose="02020603050405020304" pitchFamily="18" charset="0"/>
              </a:rPr>
              <a:t>ple can r</a:t>
            </a:r>
            <a:r>
              <a:rPr lang="zh-CN" altLang="en-US">
                <a:solidFill>
                  <a:srgbClr val="FF0000"/>
                </a:solidFill>
                <a:latin typeface="Times New Roman" panose="02020603050405020304" pitchFamily="18" charset="0"/>
                <a:cs typeface="Times New Roman" panose="02020603050405020304" pitchFamily="18" charset="0"/>
              </a:rPr>
              <a:t>ae</a:t>
            </a:r>
            <a:r>
              <a:rPr lang="zh-CN" altLang="en-US">
                <a:latin typeface="Times New Roman" panose="02020603050405020304" pitchFamily="18" charset="0"/>
                <a:cs typeface="Times New Roman" panose="02020603050405020304" pitchFamily="18" charset="0"/>
              </a:rPr>
              <a:t>d text even when the lett</a:t>
            </a:r>
            <a:r>
              <a:rPr lang="zh-CN" altLang="en-US">
                <a:solidFill>
                  <a:srgbClr val="FF0000"/>
                </a:solidFill>
                <a:latin typeface="Times New Roman" panose="02020603050405020304" pitchFamily="18" charset="0"/>
                <a:cs typeface="Times New Roman" panose="02020603050405020304" pitchFamily="18" charset="0"/>
              </a:rPr>
              <a:t>re</a:t>
            </a:r>
            <a:r>
              <a:rPr lang="zh-CN" altLang="en-US">
                <a:latin typeface="Times New Roman" panose="02020603050405020304" pitchFamily="18" charset="0"/>
                <a:cs typeface="Times New Roman" panose="02020603050405020304" pitchFamily="18" charset="0"/>
              </a:rPr>
              <a:t>s in the mi</a:t>
            </a:r>
            <a:r>
              <a:rPr lang="zh-CN" altLang="en-US">
                <a:solidFill>
                  <a:srgbClr val="FF0000"/>
                </a:solidFill>
                <a:latin typeface="Times New Roman" panose="02020603050405020304" pitchFamily="18" charset="0"/>
                <a:cs typeface="Times New Roman" panose="02020603050405020304" pitchFamily="18" charset="0"/>
              </a:rPr>
              <a:t>dld</a:t>
            </a:r>
            <a:r>
              <a:rPr lang="zh-CN" altLang="en-US">
                <a:latin typeface="Times New Roman" panose="02020603050405020304" pitchFamily="18" charset="0"/>
                <a:cs typeface="Times New Roman" panose="02020603050405020304" pitchFamily="18" charset="0"/>
              </a:rPr>
              <a:t>e of wrods are scrambled, as long as the f</a:t>
            </a:r>
            <a:r>
              <a:rPr lang="zh-CN" altLang="en-US">
                <a:solidFill>
                  <a:srgbClr val="FF0000"/>
                </a:solidFill>
                <a:latin typeface="Times New Roman" panose="02020603050405020304" pitchFamily="18" charset="0"/>
                <a:cs typeface="Times New Roman" panose="02020603050405020304" pitchFamily="18" charset="0"/>
              </a:rPr>
              <a:t>isr</a:t>
            </a:r>
            <a:r>
              <a:rPr lang="zh-CN" altLang="en-US">
                <a:latin typeface="Times New Roman" panose="02020603050405020304" pitchFamily="18" charset="0"/>
                <a:cs typeface="Times New Roman" panose="02020603050405020304" pitchFamily="18" charset="0"/>
              </a:rPr>
              <a:t>t and last letters are in the crorect poistion.</a:t>
            </a:r>
            <a:endParaRPr lang="zh-CN" altLang="en-US">
              <a:latin typeface="Times New Roman" panose="02020603050405020304" pitchFamily="18" charset="0"/>
              <a:cs typeface="Times New Roman" panose="02020603050405020304" pitchFamily="18" charset="0"/>
            </a:endParaRPr>
          </a:p>
        </p:txBody>
      </p:sp>
      <p:sp>
        <p:nvSpPr>
          <p:cNvPr id="10" name="下箭头 9"/>
          <p:cNvSpPr/>
          <p:nvPr/>
        </p:nvSpPr>
        <p:spPr>
          <a:xfrm>
            <a:off x="1844040" y="5063490"/>
            <a:ext cx="533400" cy="42672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下箭头 10"/>
          <p:cNvSpPr/>
          <p:nvPr/>
        </p:nvSpPr>
        <p:spPr>
          <a:xfrm>
            <a:off x="8442960" y="5064125"/>
            <a:ext cx="533400" cy="42672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下箭头 11"/>
          <p:cNvSpPr/>
          <p:nvPr/>
        </p:nvSpPr>
        <p:spPr>
          <a:xfrm>
            <a:off x="5386070" y="5064125"/>
            <a:ext cx="533400" cy="42672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2"/>
                                        </p:tgtEl>
                                        <p:attrNameLst>
                                          <p:attrName>style.visibility</p:attrName>
                                        </p:attrNameLst>
                                      </p:cBhvr>
                                      <p:to>
                                        <p:strVal val="visible"/>
                                      </p:to>
                                    </p:set>
                                    <p:animEffect transition="in" filter="fade">
                                      <p:cBhvr>
                                        <p:cTn id="7" dur="500"/>
                                        <p:tgtEl>
                                          <p:spTgt spid="28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8"/>
                                        </p:tgtEl>
                                        <p:attrNameLst>
                                          <p:attrName>style.visibility</p:attrName>
                                        </p:attrNameLst>
                                      </p:cBhvr>
                                      <p:to>
                                        <p:strVal val="visible"/>
                                      </p:to>
                                    </p:set>
                                    <p:animEffect transition="in" filter="fade">
                                      <p:cBhvr>
                                        <p:cTn id="10" dur="500"/>
                                        <p:tgtEl>
                                          <p:spTgt spid="28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9"/>
                                        </p:tgtEl>
                                        <p:attrNameLst>
                                          <p:attrName>style.visibility</p:attrName>
                                        </p:attrNameLst>
                                      </p:cBhvr>
                                      <p:to>
                                        <p:strVal val="visible"/>
                                      </p:to>
                                    </p:set>
                                    <p:animEffect transition="in" filter="fade">
                                      <p:cBhvr>
                                        <p:cTn id="13" dur="500"/>
                                        <p:tgtEl>
                                          <p:spTgt spid="28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0"/>
                                        </p:tgtEl>
                                        <p:attrNameLst>
                                          <p:attrName>style.visibility</p:attrName>
                                        </p:attrNameLst>
                                      </p:cBhvr>
                                      <p:to>
                                        <p:strVal val="visible"/>
                                      </p:to>
                                    </p:set>
                                    <p:animEffect transition="in" filter="fade">
                                      <p:cBhvr>
                                        <p:cTn id="16" dur="500"/>
                                        <p:tgtEl>
                                          <p:spTgt spid="29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91"/>
                                        </p:tgtEl>
                                        <p:attrNameLst>
                                          <p:attrName>style.visibility</p:attrName>
                                        </p:attrNameLst>
                                      </p:cBhvr>
                                      <p:to>
                                        <p:strVal val="visible"/>
                                      </p:to>
                                    </p:set>
                                    <p:animEffect transition="in" filter="fade">
                                      <p:cBhvr>
                                        <p:cTn id="19" dur="500"/>
                                        <p:tgtEl>
                                          <p:spTgt spid="29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4"/>
                                        </p:tgtEl>
                                        <p:attrNameLst>
                                          <p:attrName>style.visibility</p:attrName>
                                        </p:attrNameLst>
                                      </p:cBhvr>
                                      <p:to>
                                        <p:strVal val="visible"/>
                                      </p:to>
                                    </p:set>
                                    <p:animEffect transition="in" filter="fade">
                                      <p:cBhvr>
                                        <p:cTn id="22" dur="500"/>
                                        <p:tgtEl>
                                          <p:spTgt spid="29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5"/>
                                        </p:tgtEl>
                                        <p:attrNameLst>
                                          <p:attrName>style.visibility</p:attrName>
                                        </p:attrNameLst>
                                      </p:cBhvr>
                                      <p:to>
                                        <p:strVal val="visible"/>
                                      </p:to>
                                    </p:set>
                                    <p:animEffect transition="in" filter="fade">
                                      <p:cBhvr>
                                        <p:cTn id="25" dur="500"/>
                                        <p:tgtEl>
                                          <p:spTgt spid="29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96"/>
                                        </p:tgtEl>
                                        <p:attrNameLst>
                                          <p:attrName>style.visibility</p:attrName>
                                        </p:attrNameLst>
                                      </p:cBhvr>
                                      <p:to>
                                        <p:strVal val="visible"/>
                                      </p:to>
                                    </p:set>
                                    <p:animEffect transition="in" filter="fade">
                                      <p:cBhvr>
                                        <p:cTn id="28" dur="500"/>
                                        <p:tgtEl>
                                          <p:spTgt spid="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 grpId="0" bldLvl="0" animBg="1"/>
      <p:bldP spid="288" grpId="0" bldLvl="0" animBg="1"/>
      <p:bldP spid="289" grpId="0" bldLvl="0" animBg="1"/>
      <p:bldP spid="290" grpId="0" bldLvl="0" animBg="1"/>
      <p:bldP spid="291" grpId="0" bldLvl="0" animBg="1"/>
      <p:bldP spid="294" grpId="0" bldLvl="0" animBg="1"/>
      <p:bldP spid="295" grpId="0" bldLvl="0" animBg="1"/>
      <p:bldP spid="296" grpId="0" bldLvl="0" animBg="1"/>
    </p:bldLst>
  </p:timing>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commondata" val="eyJoZGlkIjoiYjM3Y2RkNjRkNWRjNmJmMjRlOTc5MjcxYzg1ZmExZGMifQ=="/>
</p:tagLst>
</file>

<file path=ppt/theme/theme1.xml><?xml version="1.0" encoding="utf-8"?>
<a:theme xmlns:a="http://schemas.openxmlformats.org/drawingml/2006/main" name="View">
  <a:themeElements>
    <a:clrScheme name="自定义 1">
      <a:dk1>
        <a:srgbClr val="3F3F3F"/>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微软雅黑">
      <a:majorFont>
        <a:latin typeface="微软雅黑 bold"/>
        <a:ea typeface="微软雅黑 bold"/>
        <a:cs typeface=""/>
      </a:majorFont>
      <a:minorFont>
        <a:latin typeface="微软雅黑"/>
        <a:ea typeface="微软雅黑"/>
        <a:cs typeface=""/>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TM03457515[[fn=视图]]</Template>
  <TotalTime>0</TotalTime>
  <Words>3612</Words>
  <Application>WPS 演示</Application>
  <PresentationFormat>宽屏</PresentationFormat>
  <Paragraphs>223</Paragraphs>
  <Slides>27</Slides>
  <Notes>33</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27</vt:i4>
      </vt:variant>
    </vt:vector>
  </HeadingPairs>
  <TitlesOfParts>
    <vt:vector size="47" baseType="lpstr">
      <vt:lpstr>Arial</vt:lpstr>
      <vt:lpstr>宋体</vt:lpstr>
      <vt:lpstr>Wingdings</vt:lpstr>
      <vt:lpstr>Wingdings 2</vt:lpstr>
      <vt:lpstr>微软雅黑</vt:lpstr>
      <vt:lpstr>Alibaba PuHuiTi 2.0 75 SemiBold</vt:lpstr>
      <vt:lpstr>Times New Roman</vt:lpstr>
      <vt:lpstr>楷体</vt:lpstr>
      <vt:lpstr>Arial Unicode MS</vt:lpstr>
      <vt:lpstr>微软雅黑 bold</vt:lpstr>
      <vt:lpstr>黑体</vt:lpstr>
      <vt:lpstr>等线</vt:lpstr>
      <vt:lpstr>Calibri</vt:lpstr>
      <vt:lpstr>Euclid</vt:lpstr>
      <vt:lpstr>PingFang SC</vt:lpstr>
      <vt:lpstr>Segoe Print</vt:lpstr>
      <vt:lpstr>Comic Sans MS</vt:lpstr>
      <vt:lpstr>PingFang SC Semibold</vt:lpstr>
      <vt:lpstr>PingFang SC Light</vt:lpstr>
      <vt:lpstr>View</vt:lpstr>
      <vt:lpstr>基于因果感知的时空数据挖掘</vt:lpstr>
      <vt:lpstr>PowerPoint 演示文稿</vt:lpstr>
      <vt:lpstr>背景  </vt:lpstr>
      <vt:lpstr>什么是时空数据</vt:lpstr>
      <vt:lpstr>什么是时空数据</vt:lpstr>
      <vt:lpstr>Multi-LLM as Agent</vt:lpstr>
      <vt:lpstr>Existing works</vt:lpstr>
      <vt:lpstr>PowerPoint 演示文稿</vt:lpstr>
      <vt:lpstr>PowerPoint 演示文稿</vt:lpstr>
      <vt:lpstr>PowerPoint 演示文稿</vt:lpstr>
      <vt:lpstr>环境干预技术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棋类分析实例</vt:lpstr>
      <vt:lpstr>未来洞察 </vt:lpstr>
      <vt:lpstr>AGENTPOISON: Red-teaming LLM Agents via Poisoning Memory or Knowledge Bases</vt:lpstr>
      <vt:lpstr>AgentPoison   </vt:lpstr>
      <vt:lpstr>AgentPoison   </vt:lpstr>
      <vt:lpstr>优化目标</vt:lpstr>
      <vt:lpstr>Thanks !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教务处PPT模板002</dc:title>
  <dc:creator>现代教育技术中心</dc:creator>
  <cp:lastModifiedBy>Michael Wang</cp:lastModifiedBy>
  <cp:revision>376</cp:revision>
  <dcterms:created xsi:type="dcterms:W3CDTF">2024-05-24T00:00:00Z</dcterms:created>
  <dcterms:modified xsi:type="dcterms:W3CDTF">2024-09-14T02:39:50Z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C3A274A60FD949A199D5EE0A4507F14F_12</vt:lpwstr>
  </property>
  <property fmtid="{D5CDD505-2E9C-101B-9397-08002B2CF9AE}" pid="3" name="KSOProductBuildVer">
    <vt:lpwstr>2052-12.1.0.18240</vt:lpwstr>
  </property>
</Properties>
</file>